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62" r:id="rId6"/>
    <p:sldId id="260" r:id="rId7"/>
    <p:sldId id="261" r:id="rId8"/>
    <p:sldId id="269" r:id="rId9"/>
    <p:sldId id="271" r:id="rId10"/>
    <p:sldId id="270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45" autoAdjust="0"/>
    <p:restoredTop sz="86407" autoAdjust="0"/>
  </p:normalViewPr>
  <p:slideViewPr>
    <p:cSldViewPr snapToGrid="0">
      <p:cViewPr varScale="1">
        <p:scale>
          <a:sx n="61" d="100"/>
          <a:sy n="61" d="100"/>
        </p:scale>
        <p:origin x="27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96378-5026-42E6-AF4C-A1EC9E8386DE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6FDAE-B05A-4F64-B551-0E2B2FBD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1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FDAE-B05A-4F64-B551-0E2B2FBDD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324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7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9508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354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633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952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209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976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48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576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505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D820A-50F0-4F3E-8C7E-511988C91C8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6C9A-9515-4A5B-848B-B4BFF317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0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125" y="-80963"/>
            <a:ext cx="9144000" cy="2387600"/>
          </a:xfrm>
        </p:spPr>
        <p:txBody>
          <a:bodyPr/>
          <a:lstStyle/>
          <a:p>
            <a:r>
              <a:rPr lang="en-US" dirty="0"/>
              <a:t>Independent Study</a:t>
            </a:r>
            <a:r>
              <a:rPr lang="en-US" baseline="0" dirty="0"/>
              <a:t> </a:t>
            </a:r>
            <a:r>
              <a:rPr lang="en-US" dirty="0"/>
              <a:t>&amp; AEBG</a:t>
            </a:r>
          </a:p>
        </p:txBody>
      </p:sp>
      <p:pic>
        <p:nvPicPr>
          <p:cNvPr id="1026" name="Picture 2" descr="http://wac.450f.edgecastcdn.net/80450F/wjon.com/files/2012/06/Road-Construction-Signs-Flickr-bcgr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3" y="2532184"/>
            <a:ext cx="4771292" cy="318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le:Greensboro road signs.jpg - Wikipedia, the free encyc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64" y="2379370"/>
            <a:ext cx="4646460" cy="333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768698" y="3694421"/>
            <a:ext cx="773251" cy="625966"/>
          </a:xfrm>
          <a:prstGeom prst="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61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will be asked in 2017? 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8523"/>
            <a:ext cx="10515600" cy="5509846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Think WIOA (Workforce Innovation and Opportunity Act)</a:t>
            </a:r>
            <a:endParaRPr lang="en-US" sz="1400" dirty="0"/>
          </a:p>
          <a:p>
            <a:r>
              <a:rPr lang="en-US" dirty="0"/>
              <a:t>Attendance</a:t>
            </a:r>
          </a:p>
          <a:p>
            <a:r>
              <a:rPr lang="en-US" dirty="0"/>
              <a:t>Pre and Post Test</a:t>
            </a:r>
          </a:p>
          <a:p>
            <a:r>
              <a:rPr lang="en-US" dirty="0"/>
              <a:t>Level gains</a:t>
            </a:r>
          </a:p>
          <a:p>
            <a:r>
              <a:rPr lang="en-US" dirty="0"/>
              <a:t>Barriers to Employment (Success)</a:t>
            </a:r>
          </a:p>
          <a:p>
            <a:r>
              <a:rPr lang="en-US" dirty="0"/>
              <a:t>Stronger Emphasis on Student Support Services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1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I.S. regulations?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it help your consortia outcomes?</a:t>
            </a:r>
          </a:p>
          <a:p>
            <a:r>
              <a:rPr lang="en-US" dirty="0">
                <a:solidFill>
                  <a:srgbClr val="FF0000"/>
                </a:solidFill>
              </a:rPr>
              <a:t>Taking Attendance?</a:t>
            </a:r>
          </a:p>
          <a:p>
            <a:pPr lvl="1"/>
            <a:r>
              <a:rPr lang="en-US" dirty="0"/>
              <a:t>Enrollment</a:t>
            </a:r>
          </a:p>
          <a:p>
            <a:pPr lvl="1"/>
            <a:r>
              <a:rPr lang="en-US" dirty="0"/>
              <a:t>Participant</a:t>
            </a:r>
          </a:p>
          <a:p>
            <a:pPr lvl="1"/>
            <a:r>
              <a:rPr lang="en-US" dirty="0"/>
              <a:t>Course completion rate</a:t>
            </a:r>
          </a:p>
          <a:p>
            <a:pPr lvl="1"/>
            <a:r>
              <a:rPr lang="en-US" dirty="0"/>
              <a:t>Pre and Post Testing</a:t>
            </a:r>
          </a:p>
        </p:txBody>
      </p:sp>
      <p:pic>
        <p:nvPicPr>
          <p:cNvPr id="2050" name="Picture 2" descr="http://wordrevel.com/wp-content/uploads/Proceed-with-Caution-State-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88" y="2515946"/>
            <a:ext cx="4684206" cy="263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830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I.S. regulations?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it help your consortia outcomes?</a:t>
            </a:r>
          </a:p>
          <a:p>
            <a:r>
              <a:rPr lang="en-US" dirty="0">
                <a:solidFill>
                  <a:srgbClr val="FF0000"/>
                </a:solidFill>
              </a:rPr>
              <a:t>15 max hours per week? </a:t>
            </a:r>
          </a:p>
          <a:p>
            <a:pPr lvl="1"/>
            <a:r>
              <a:rPr lang="en-US" dirty="0"/>
              <a:t>Course completion</a:t>
            </a:r>
          </a:p>
          <a:p>
            <a:pPr lvl="1"/>
            <a:r>
              <a:rPr lang="en-US" dirty="0"/>
              <a:t>Course completion rate</a:t>
            </a:r>
          </a:p>
        </p:txBody>
      </p:sp>
      <p:pic>
        <p:nvPicPr>
          <p:cNvPr id="2050" name="Picture 2" descr="http://wordrevel.com/wp-content/uploads/Proceed-with-Caution-State-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88" y="2515946"/>
            <a:ext cx="4684206" cy="263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595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I.S. regulations?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31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Does it help your consortia outcomes?</a:t>
            </a:r>
          </a:p>
          <a:p>
            <a:r>
              <a:rPr lang="en-US" dirty="0">
                <a:solidFill>
                  <a:srgbClr val="FF0000"/>
                </a:solidFill>
              </a:rPr>
              <a:t>Master Agreement &amp; Supplemental Agreements? </a:t>
            </a:r>
          </a:p>
          <a:p>
            <a:pPr lvl="1"/>
            <a:r>
              <a:rPr lang="en-US" dirty="0"/>
              <a:t>Course completion rate</a:t>
            </a:r>
          </a:p>
        </p:txBody>
      </p:sp>
      <p:pic>
        <p:nvPicPr>
          <p:cNvPr id="2050" name="Picture 2" descr="http://wordrevel.com/wp-content/uploads/Proceed-with-Caution-State-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88" y="2515946"/>
            <a:ext cx="4684206" cy="263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264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I.S. regulations?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it help your consortia outcomes?</a:t>
            </a:r>
          </a:p>
          <a:p>
            <a:r>
              <a:rPr lang="en-US" dirty="0">
                <a:solidFill>
                  <a:srgbClr val="FF0000"/>
                </a:solidFill>
              </a:rPr>
              <a:t>Work samples? </a:t>
            </a:r>
          </a:p>
        </p:txBody>
      </p:sp>
      <p:pic>
        <p:nvPicPr>
          <p:cNvPr id="2050" name="Picture 2" descr="http://wordrevel.com/wp-content/uploads/Proceed-with-Caution-State-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88" y="2515946"/>
            <a:ext cx="4684206" cy="263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2026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I.S. regulations?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it help your consortia outcomes?</a:t>
            </a:r>
          </a:p>
          <a:p>
            <a:r>
              <a:rPr lang="en-US" dirty="0">
                <a:solidFill>
                  <a:srgbClr val="FF0000"/>
                </a:solidFill>
              </a:rPr>
              <a:t>I.S. Board Policies?</a:t>
            </a:r>
          </a:p>
        </p:txBody>
      </p:sp>
      <p:pic>
        <p:nvPicPr>
          <p:cNvPr id="2050" name="Picture 2" descr="http://wordrevel.com/wp-content/uploads/Proceed-with-Caution-State-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88" y="2515946"/>
            <a:ext cx="4684206" cy="263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8745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I.S. regulations?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it help your consortia outcomes?</a:t>
            </a:r>
          </a:p>
          <a:p>
            <a:r>
              <a:rPr lang="en-US" dirty="0">
                <a:solidFill>
                  <a:srgbClr val="FF0000"/>
                </a:solidFill>
              </a:rPr>
              <a:t>Supervising teacher? </a:t>
            </a:r>
          </a:p>
          <a:p>
            <a:pPr lvl="1"/>
            <a:r>
              <a:rPr lang="en-US" dirty="0"/>
              <a:t>Course completion rate</a:t>
            </a:r>
          </a:p>
        </p:txBody>
      </p:sp>
      <p:pic>
        <p:nvPicPr>
          <p:cNvPr id="2050" name="Picture 2" descr="http://wordrevel.com/wp-content/uploads/Proceed-with-Caution-State-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88" y="2515946"/>
            <a:ext cx="4684206" cy="263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9285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Student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reporting on such services in AEBG (strategies and funding).</a:t>
            </a:r>
          </a:p>
          <a:p>
            <a:r>
              <a:rPr lang="en-US" dirty="0"/>
              <a:t>WIOA requires us to report on Barriers to Employment /Success.</a:t>
            </a:r>
          </a:p>
          <a:p>
            <a:r>
              <a:rPr lang="en-US" dirty="0"/>
              <a:t>How will you increase your course completion rate?</a:t>
            </a:r>
          </a:p>
          <a:p>
            <a:r>
              <a:rPr lang="en-US" dirty="0"/>
              <a:t>Transitions to employment and or post secondary will be reported.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Are your Student Support Services effective?</a:t>
            </a:r>
          </a:p>
        </p:txBody>
      </p:sp>
    </p:spTree>
    <p:extLst>
      <p:ext uri="{BB962C8B-B14F-4D97-AF65-F5344CB8AC3E}">
        <p14:creationId xmlns:p14="http://schemas.microsoft.com/office/powerpoint/2010/main" val="583123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AEBG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AEBG.cccco.edu</a:t>
            </a:r>
          </a:p>
          <a:p>
            <a:r>
              <a:rPr lang="en-US"/>
              <a:t>www.ccaestate.org/aebg-resources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2247506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 descr="... we are asking you for your science questions, which we'll then pose t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45" y="2320728"/>
            <a:ext cx="3148663" cy="3148663"/>
          </a:xfrm>
        </p:spPr>
      </p:pic>
      <p:pic>
        <p:nvPicPr>
          <p:cNvPr id="5" name="Picture 4" descr="Life of an Educator: Top 10 questions to ask yourself in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14" y="1508315"/>
            <a:ext cx="4411114" cy="44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494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come a long way</a:t>
            </a:r>
          </a:p>
        </p:txBody>
      </p:sp>
      <p:pic>
        <p:nvPicPr>
          <p:cNvPr id="6" name="Content Placeholder 5" descr="File:Broken bridge, Madagascar.jp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1" y="1767545"/>
            <a:ext cx="6138817" cy="460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142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Adult Education History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68406"/>
              </p:ext>
            </p:extLst>
          </p:nvPr>
        </p:nvGraphicFramePr>
        <p:xfrm>
          <a:off x="1016862" y="1385094"/>
          <a:ext cx="1048288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Event/Change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Prior to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Attendance (ADA) = Apportionment (Funding)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Independent Study accountability regulations applied to Adult Ed ADA (15 hrs per week, I.S. Agreement, work sample, etc.) 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2009-15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Budget Flexibility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LCFF and MOE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 86 – Consortium Setup and Planning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AB</a:t>
                      </a:r>
                      <a:r>
                        <a:rPr lang="en-US" baseline="0" dirty="0"/>
                        <a:t> 104 – Adult Education Bock Grant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MOE and AEBG Allocation Funding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Consortium</a:t>
                      </a:r>
                      <a:r>
                        <a:rPr lang="en-US" baseline="0" dirty="0"/>
                        <a:t> Plan Implementation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Student Data and Outcome Reporting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  <a:r>
                        <a:rPr lang="en-US" baseline="0" dirty="0"/>
                        <a:t>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baseline="0" dirty="0"/>
                        <a:t> Year Plan Implementation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No MOE, Consortium Funding Only + Data and Accountability Funding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Student Data and Outcome Reporting &amp; WIOA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1712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34785" cy="4872160"/>
          </a:xfrm>
        </p:spPr>
        <p:txBody>
          <a:bodyPr>
            <a:normAutofit/>
          </a:bodyPr>
          <a:lstStyle/>
          <a:p>
            <a:r>
              <a:rPr lang="en-US" dirty="0"/>
              <a:t>No ADA reported = No I.S. accountability requirements</a:t>
            </a:r>
          </a:p>
          <a:p>
            <a:r>
              <a:rPr lang="en-US" dirty="0"/>
              <a:t>AEBG Funding = Apportionment</a:t>
            </a:r>
          </a:p>
          <a:p>
            <a:r>
              <a:rPr lang="en-US" dirty="0"/>
              <a:t>Consortium governance (including all AEBG funds)</a:t>
            </a:r>
          </a:p>
          <a:p>
            <a:r>
              <a:rPr lang="en-US" dirty="0"/>
              <a:t>State level effort to get funding spent</a:t>
            </a:r>
          </a:p>
          <a:p>
            <a:r>
              <a:rPr lang="en-US" dirty="0"/>
              <a:t>WIOA requirements x 2</a:t>
            </a:r>
          </a:p>
          <a:p>
            <a:r>
              <a:rPr lang="en-US" dirty="0"/>
              <a:t>Local district requirements</a:t>
            </a:r>
          </a:p>
          <a:p>
            <a:r>
              <a:rPr lang="en-US" dirty="0"/>
              <a:t>State Adult Education Ed Codes – Chapter 10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82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Relevant Ed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b="1" dirty="0"/>
              <a:t>EC 52506 </a:t>
            </a:r>
            <a:r>
              <a:rPr lang="en-US" dirty="0"/>
              <a:t>The department shall establish standards including standards of attendance, curriculum, administration, and guidance and counseling service for these classes as a basis for the several </a:t>
            </a:r>
            <a:r>
              <a:rPr lang="en-US" b="1" dirty="0"/>
              <a:t>apportionments</a:t>
            </a:r>
            <a:r>
              <a:rPr lang="en-US" dirty="0"/>
              <a:t> of state funds provided herein for the support of these classes.</a:t>
            </a:r>
          </a:p>
          <a:p>
            <a:r>
              <a:rPr lang="en-US" b="1" dirty="0"/>
              <a:t>EC 52515 </a:t>
            </a:r>
            <a:r>
              <a:rPr lang="en-US" sz="2400" dirty="0"/>
              <a:t>State funds shall not be apportioned to a school district based on the attendance of students enrolled in adult schools, unless the courses have been approved by the department pursuant to Section 41976.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79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I run Adult Independent Study?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16" y="1766696"/>
            <a:ext cx="6508203" cy="4026073"/>
          </a:xfrm>
        </p:spPr>
      </p:pic>
    </p:spTree>
    <p:extLst>
      <p:ext uri="{BB962C8B-B14F-4D97-AF65-F5344CB8AC3E}">
        <p14:creationId xmlns:p14="http://schemas.microsoft.com/office/powerpoint/2010/main" val="39142223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your Consortia plan say?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will you prove your effectiveness in the following?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82317"/>
              </p:ext>
            </p:extLst>
          </p:nvPr>
        </p:nvGraphicFramePr>
        <p:xfrm>
          <a:off x="838200" y="2448732"/>
          <a:ext cx="9410700" cy="1077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3200">
                <a:tc rowSpan="3" gridSpan="3"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What</a:t>
                      </a:r>
                      <a:r>
                        <a:rPr lang="en-US" sz="3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was asked in October 2015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AY 2013-2014 Numbers From AB86 Final Plan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Projected Target for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2015-2016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Projected Percent Change (%) for 2015-2016 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0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6.1a - Adult Education (ABE, ASE, Basic Skills)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1150</a:t>
                      </a:r>
                      <a:endParaRPr lang="en-US" sz="1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1250</a:t>
                      </a:r>
                      <a:endParaRPr lang="en-US" sz="1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95762"/>
              </p:ext>
            </p:extLst>
          </p:nvPr>
        </p:nvGraphicFramePr>
        <p:xfrm>
          <a:off x="838200" y="3610657"/>
          <a:ext cx="9410700" cy="2910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5600">
                <a:tc rowSpan="3"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Projected number of Students with this goal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Projected number achieving the performance outcome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Projected Target Rate (%) for 2015-2016 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00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6.2a - For WIOA students - % that completes at least one Educational Functioning Level as defined in the NRS system, for those who had this goal during the current program year.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3440</a:t>
                      </a:r>
                      <a:endParaRPr lang="en-US" sz="1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1890</a:t>
                      </a:r>
                      <a:endParaRPr lang="en-US" sz="1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00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6.2c - % Completion of HSD or Equivalent, for those who had this goal during the current program year.  </a:t>
                      </a: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00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6.2d - % Transition from K-12 adult to post-secondary, for those who had this goal during the current program year.  </a:t>
                      </a: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147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your Consortia plan say?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will you prove your effectiveness in the following?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74234"/>
              </p:ext>
            </p:extLst>
          </p:nvPr>
        </p:nvGraphicFramePr>
        <p:xfrm>
          <a:off x="838200" y="2448732"/>
          <a:ext cx="9251462" cy="3600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9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632">
                <a:tc rowSpan="3" gridSpan="3"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What</a:t>
                      </a:r>
                      <a:r>
                        <a:rPr lang="en-US" sz="3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was asked in August 2016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32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32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7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TOTAL ADULTS SERVED – INSTRUCTIONAL PROGRAMS AND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7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ADULTS SERVED - STUDENT SUPPORT AND CAREER SERVICES</a:t>
                      </a: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52578968"/>
                  </a:ext>
                </a:extLst>
              </a:tr>
              <a:tr h="4697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STUDENTS SERVED – INSTRUCTIONAL PROGRAMS </a:t>
                      </a: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9033425"/>
                  </a:ext>
                </a:extLst>
              </a:tr>
              <a:tr h="4697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ENROLLMENT AND PARTICIPATION</a:t>
                      </a: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70829229"/>
                  </a:ext>
                </a:extLst>
              </a:tr>
              <a:tr h="4697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COURSES COMPLETED </a:t>
                      </a: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6390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717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Enrollment – A student with 1 hour or more of attendance</a:t>
            </a:r>
          </a:p>
          <a:p>
            <a:r>
              <a:rPr lang="en-US" dirty="0"/>
              <a:t>Participant – A student with 12 hours or more of attendance</a:t>
            </a:r>
          </a:p>
          <a:p>
            <a:r>
              <a:rPr lang="en-US" dirty="0"/>
              <a:t>Course completion – A student who completed a course. (What’s a course?)</a:t>
            </a:r>
          </a:p>
          <a:p>
            <a:r>
              <a:rPr lang="en-US" dirty="0"/>
              <a:t>Course completion rate – Courses completed ÷ Participants</a:t>
            </a:r>
          </a:p>
        </p:txBody>
      </p:sp>
    </p:spTree>
    <p:extLst>
      <p:ext uri="{BB962C8B-B14F-4D97-AF65-F5344CB8AC3E}">
        <p14:creationId xmlns:p14="http://schemas.microsoft.com/office/powerpoint/2010/main" val="2373580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4593</TotalTime>
  <Words>743</Words>
  <Application>Microsoft Office PowerPoint</Application>
  <PresentationFormat>Widescreen</PresentationFormat>
  <Paragraphs>174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Independent Study &amp; AEBG</vt:lpstr>
      <vt:lpstr>We’ve come a long way</vt:lpstr>
      <vt:lpstr>CA Adult Education History</vt:lpstr>
      <vt:lpstr>Where are we now?</vt:lpstr>
      <vt:lpstr>Some Relevant Ed Codes</vt:lpstr>
      <vt:lpstr>So how do I run Adult Independent Study?</vt:lpstr>
      <vt:lpstr>What does your Consortia plan say? </vt:lpstr>
      <vt:lpstr>What does your Consortia plan say? </vt:lpstr>
      <vt:lpstr>New terminology</vt:lpstr>
      <vt:lpstr>What will be asked in 2017?   </vt:lpstr>
      <vt:lpstr>What about the I.S. regulations?</vt:lpstr>
      <vt:lpstr>What about the I.S. regulations?</vt:lpstr>
      <vt:lpstr>What about the I.S. regulations?</vt:lpstr>
      <vt:lpstr>What about the I.S. regulations?</vt:lpstr>
      <vt:lpstr>What about the I.S. regulations?</vt:lpstr>
      <vt:lpstr>What about the I.S. regulations?</vt:lpstr>
      <vt:lpstr>Note about Student Support Services</vt:lpstr>
      <vt:lpstr>More on AEBG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Study In Adult Education</dc:title>
  <dc:creator>Steve Curiel</dc:creator>
  <cp:lastModifiedBy>Steve Curiel</cp:lastModifiedBy>
  <cp:revision>38</cp:revision>
  <dcterms:created xsi:type="dcterms:W3CDTF">2015-10-26T17:50:53Z</dcterms:created>
  <dcterms:modified xsi:type="dcterms:W3CDTF">2016-11-07T22:40:02Z</dcterms:modified>
</cp:coreProperties>
</file>