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60" r:id="rId1"/>
  </p:sldMasterIdLst>
  <p:notesMasterIdLst>
    <p:notesMasterId r:id="rId26"/>
  </p:notesMasterIdLst>
  <p:sldIdLst>
    <p:sldId id="256" r:id="rId2"/>
    <p:sldId id="260" r:id="rId3"/>
    <p:sldId id="258" r:id="rId4"/>
    <p:sldId id="259" r:id="rId5"/>
    <p:sldId id="257" r:id="rId6"/>
    <p:sldId id="261" r:id="rId7"/>
    <p:sldId id="262" r:id="rId8"/>
    <p:sldId id="263" r:id="rId9"/>
    <p:sldId id="275" r:id="rId10"/>
    <p:sldId id="277" r:id="rId11"/>
    <p:sldId id="278" r:id="rId12"/>
    <p:sldId id="264" r:id="rId13"/>
    <p:sldId id="266" r:id="rId14"/>
    <p:sldId id="268" r:id="rId15"/>
    <p:sldId id="267" r:id="rId16"/>
    <p:sldId id="269" r:id="rId17"/>
    <p:sldId id="271" r:id="rId18"/>
    <p:sldId id="274" r:id="rId19"/>
    <p:sldId id="272" r:id="rId20"/>
    <p:sldId id="279" r:id="rId21"/>
    <p:sldId id="265" r:id="rId22"/>
    <p:sldId id="270" r:id="rId23"/>
    <p:sldId id="273" r:id="rId24"/>
    <p:sldId id="276" r:id="rId2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490"/>
    <p:restoredTop sz="94690"/>
  </p:normalViewPr>
  <p:slideViewPr>
    <p:cSldViewPr snapToGrid="0" snapToObjects="1">
      <p:cViewPr varScale="1">
        <p:scale>
          <a:sx n="77" d="100"/>
          <a:sy n="77" d="100"/>
        </p:scale>
        <p:origin x="-1424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notesMaster" Target="notesMasters/notes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3C7AF2-DC44-5145-91AE-9C467A20A11A}" type="datetimeFigureOut">
              <a:rPr lang="en-US" smtClean="0"/>
              <a:t>1/29/17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617E5E-59D7-6B47-AAE3-D654999E10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581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Discussion in Groups:</a:t>
            </a:r>
          </a:p>
          <a:p>
            <a:r>
              <a:rPr lang="en-US" dirty="0" smtClean="0"/>
              <a:t>What are the top three paradigm shifts in education?</a:t>
            </a:r>
          </a:p>
          <a:p>
            <a:endParaRPr lang="en-US" dirty="0" smtClean="0"/>
          </a:p>
          <a:p>
            <a:r>
              <a:rPr lang="en-US" dirty="0" smtClean="0"/>
              <a:t>We selected Personalization, Information Availability, and Student vs. Teacher-Centered Learning (not necessarily in this order)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617E5E-59D7-6B47-AAE3-D654999E10A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5495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Talk about new schools: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Desktops</a:t>
            </a:r>
            <a:r>
              <a:rPr lang="en-US" baseline="0" dirty="0" smtClean="0"/>
              <a:t> not laptops or tablets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Maybe be movable, but still centered on the whiteboard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Windows, bright, still centered on whiteboard </a:t>
            </a:r>
            <a:r>
              <a:rPr lang="en-US" baseline="0" smtClean="0"/>
              <a:t>and teacher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617E5E-59D7-6B47-AAE3-D654999E10A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9394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617E5E-59D7-6B47-AAE3-D654999E10A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88380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Career preparatory CTE Career Pathways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Trauma-sensitive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Mastery-based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Self-directed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617E5E-59D7-6B47-AAE3-D654999E10A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53406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Great Student Café</a:t>
            </a:r>
          </a:p>
          <a:p>
            <a:r>
              <a:rPr lang="en-US" dirty="0" smtClean="0"/>
              <a:t>And a Maker</a:t>
            </a:r>
            <a:r>
              <a:rPr lang="en-US" baseline="0" dirty="0" smtClean="0"/>
              <a:t> Space!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617E5E-59D7-6B47-AAE3-D654999E10A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40488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Teacher spaces don’t have to be boring!  </a:t>
            </a:r>
          </a:p>
          <a:p>
            <a:r>
              <a:rPr lang="en-US" dirty="0" smtClean="0"/>
              <a:t>Reading corner, movable, lightweight furniture, colorful, friendly spaces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617E5E-59D7-6B47-AAE3-D654999E10A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6934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Indoor/outdoor spaces</a:t>
            </a:r>
          </a:p>
          <a:p>
            <a:r>
              <a:rPr lang="en-US" dirty="0" smtClean="0"/>
              <a:t>A gym on campus where students walk and read</a:t>
            </a:r>
          </a:p>
          <a:p>
            <a:r>
              <a:rPr lang="en-US" dirty="0" smtClean="0"/>
              <a:t>Student lounge with comfy furniture</a:t>
            </a:r>
            <a:r>
              <a:rPr lang="en-US" baseline="0" dirty="0" smtClean="0"/>
              <a:t> and bright colors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617E5E-59D7-6B47-AAE3-D654999E10A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5596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Keep in mind</a:t>
            </a:r>
            <a:r>
              <a:rPr lang="is-IS" dirty="0" smtClean="0"/>
              <a:t>…</a:t>
            </a:r>
          </a:p>
          <a:p>
            <a:r>
              <a:rPr lang="is-IS" dirty="0" smtClean="0"/>
              <a:t>Students see relationships, collaboration, partnerships, communication, financial literacy, real-life situations, people skills, caring for others, and conservation</a:t>
            </a:r>
            <a:r>
              <a:rPr lang="is-IS" baseline="0" dirty="0" smtClean="0"/>
              <a:t> as importnat for their future.  Are we designing with their needs in mind?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617E5E-59D7-6B47-AAE3-D654999E10A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29976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Is your classroom designed with these ideas in mind?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617E5E-59D7-6B47-AAE3-D654999E10A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76001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We know there are some limitations (30x30, </a:t>
            </a:r>
            <a:r>
              <a:rPr lang="en-US" dirty="0" err="1" smtClean="0"/>
              <a:t>etc</a:t>
            </a:r>
            <a:r>
              <a:rPr lang="en-US" dirty="0" smtClean="0"/>
              <a:t>)</a:t>
            </a:r>
            <a:r>
              <a:rPr lang="en-US" baseline="0" dirty="0" smtClean="0"/>
              <a:t> </a:t>
            </a:r>
            <a:r>
              <a:rPr lang="en-US" dirty="0" smtClean="0"/>
              <a:t>and we work with finite spaces,</a:t>
            </a:r>
            <a:r>
              <a:rPr lang="en-US" baseline="0" dirty="0" smtClean="0"/>
              <a:t> but</a:t>
            </a:r>
            <a:r>
              <a:rPr lang="is-IS" baseline="0" dirty="0" smtClean="0"/>
              <a:t>…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617E5E-59D7-6B47-AAE3-D654999E10A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3795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Edit your </a:t>
            </a:r>
            <a:r>
              <a:rPr lang="en-US" dirty="0" err="1" smtClean="0"/>
              <a:t>Mindmap</a:t>
            </a:r>
            <a:r>
              <a:rPr lang="en-US" dirty="0" smtClean="0"/>
              <a:t>.  What do you need?  What do you not need?  What do you want?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617E5E-59D7-6B47-AAE3-D654999E10A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0352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Discussion:</a:t>
            </a:r>
          </a:p>
          <a:p>
            <a:r>
              <a:rPr lang="en-US" dirty="0" smtClean="0"/>
              <a:t>What are some other areas that we personalize?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617E5E-59D7-6B47-AAE3-D654999E10A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59274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Time to get messy!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617E5E-59D7-6B47-AAE3-D654999E10A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7962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Give Lesley images and she will add to </a:t>
            </a:r>
            <a:r>
              <a:rPr lang="en-US" dirty="0" err="1" smtClean="0"/>
              <a:t>padlet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617E5E-59D7-6B47-AAE3-D654999E10A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7076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617E5E-59D7-6B47-AAE3-D654999E10A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0062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Discuss paradigm shift from teacher centered to student centered learning</a:t>
            </a:r>
          </a:p>
          <a:p>
            <a:r>
              <a:rPr lang="en-US" dirty="0" smtClean="0"/>
              <a:t>No more sage on the stage, but guide on the side</a:t>
            </a:r>
          </a:p>
          <a:p>
            <a:r>
              <a:rPr lang="en-US" dirty="0" smtClean="0"/>
              <a:t>Rows of desks and chairs facing the whiteboard are no longer appropriate</a:t>
            </a:r>
          </a:p>
          <a:p>
            <a:r>
              <a:rPr lang="en-US" dirty="0" smtClean="0"/>
              <a:t>Discussion in groups:</a:t>
            </a:r>
          </a:p>
          <a:p>
            <a:r>
              <a:rPr lang="en-US" dirty="0" smtClean="0"/>
              <a:t>What does student-centered</a:t>
            </a:r>
            <a:r>
              <a:rPr lang="en-US" baseline="0" dirty="0" smtClean="0"/>
              <a:t> learning mean?</a:t>
            </a:r>
          </a:p>
          <a:p>
            <a:r>
              <a:rPr lang="en-US" baseline="0" dirty="0" smtClean="0"/>
              <a:t>What does/should that look like?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617E5E-59D7-6B47-AAE3-D654999E10A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109748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Just a thought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617E5E-59D7-6B47-AAE3-D654999E10A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0172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Have individuals/teams create a list of what they believe needs to be in a classroom.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617E5E-59D7-6B47-AAE3-D654999E10A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5218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617E5E-59D7-6B47-AAE3-D654999E10A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03525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Talk about new schools: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Desktops</a:t>
            </a:r>
            <a:r>
              <a:rPr lang="en-US" baseline="0" dirty="0" smtClean="0"/>
              <a:t> not laptops or tablets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Maybe be movable, but still centered on the whiteboard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Windows, bright, still centered on whiteboard </a:t>
            </a:r>
            <a:r>
              <a:rPr lang="en-US" baseline="0" smtClean="0"/>
              <a:t>and teacher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617E5E-59D7-6B47-AAE3-D654999E10A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93942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Talk about new schools:</a:t>
            </a:r>
          </a:p>
          <a:p>
            <a:pPr marL="171450" indent="-171450">
              <a:buFont typeface="Arial"/>
              <a:buChar char="•"/>
            </a:pPr>
            <a:r>
              <a:rPr lang="en-US" dirty="0" smtClean="0"/>
              <a:t>Desktops</a:t>
            </a:r>
            <a:r>
              <a:rPr lang="en-US" baseline="0" dirty="0" smtClean="0"/>
              <a:t> not laptops or tablets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Maybe be movable, but still centered on the whiteboard</a:t>
            </a:r>
          </a:p>
          <a:p>
            <a:pPr marL="171450" indent="-171450">
              <a:buFont typeface="Arial"/>
              <a:buChar char="•"/>
            </a:pPr>
            <a:r>
              <a:rPr lang="en-US" baseline="0" dirty="0" smtClean="0"/>
              <a:t>Windows, bright, still centered on whiteboard </a:t>
            </a:r>
            <a:r>
              <a:rPr lang="en-US" baseline="0" smtClean="0"/>
              <a:t>and teacher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7617E5E-59D7-6B47-AAE3-D654999E10A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939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828800" y="3159760"/>
            <a:ext cx="457200" cy="1034129"/>
          </a:xfrm>
          <a:prstGeom prst="rect">
            <a:avLst/>
          </a:prstGeom>
          <a:noFill/>
        </p:spPr>
        <p:txBody>
          <a:bodyPr wrap="square" lIns="0" tIns="9144" rIns="0" bIns="9144" rtlCol="0" anchor="ctr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7240" y="1219200"/>
            <a:ext cx="7543800" cy="2152650"/>
          </a:xfrm>
        </p:spPr>
        <p:txBody>
          <a:bodyPr>
            <a:noAutofit/>
          </a:bodyPr>
          <a:lstStyle>
            <a:lvl1pPr>
              <a:defRPr sz="6000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33600" y="3375491"/>
            <a:ext cx="6172200" cy="685800"/>
          </a:xfrm>
        </p:spPr>
        <p:txBody>
          <a:bodyPr anchor="ctr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69C06D-4ED8-42C6-905D-CA84CA1B6CBF}" type="datetime2">
              <a:rPr lang="en-US" smtClean="0"/>
              <a:t>Sunday, January 29, 17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133600" y="685801"/>
            <a:ext cx="5791200" cy="3505199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6EEE0E-EDB0-4D84-86B0-50833DF22902}" type="datetime2">
              <a:rPr lang="en-US" smtClean="0"/>
              <a:t>Sunday, January 29, 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09600" y="609601"/>
            <a:ext cx="2133600" cy="5181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895600" y="685801"/>
            <a:ext cx="5029200" cy="45720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14372C-B5AB-4C39-B273-B99224EB4DD5}" type="datetime2">
              <a:rPr lang="en-US" smtClean="0"/>
              <a:t>Sunday, January 29, 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B1CAA-32CD-4B55-B92A-B8F0843CACF4}" type="datetime2">
              <a:rPr lang="en-US" smtClean="0"/>
              <a:t>Sunday, January 29, 17</a:t>
            </a:fld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4267200" y="4074497"/>
            <a:ext cx="457200" cy="1015663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6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0" y="4267368"/>
            <a:ext cx="3733800" cy="731520"/>
          </a:xfrm>
        </p:spPr>
        <p:txBody>
          <a:bodyPr anchor="ctr">
            <a:normAutofit/>
          </a:bodyPr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8CDC4-3D19-4983-B478-82F6B8E5AB66}" type="datetime2">
              <a:rPr lang="en-US" smtClean="0"/>
              <a:t>Sunday, January 29, 17</a:t>
            </a:fld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905000"/>
            <a:ext cx="6035040" cy="2350008"/>
          </a:xfrm>
        </p:spPr>
        <p:txBody>
          <a:bodyPr/>
          <a:lstStyle>
            <a:lvl1pPr marL="0" algn="l" defTabSz="914400" rtl="0" eaLnBrk="1" latinLnBrk="0" hangingPunct="1">
              <a:spcBef>
                <a:spcPct val="0"/>
              </a:spcBef>
              <a:buNone/>
              <a:defRPr lang="en-US" sz="5400" b="0" kern="1200" cap="none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82477-D5D3-4181-8C11-75D0F2433A87}" type="datetime2">
              <a:rPr lang="en-US" smtClean="0"/>
              <a:t>Sunday, January 29, 17</a:t>
            </a:fld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>
          <a:xfrm>
            <a:off x="1344168" y="658368"/>
            <a:ext cx="3273552" cy="3429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>
          <a:xfrm>
            <a:off x="5029200" y="658368"/>
            <a:ext cx="3273552" cy="34321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112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44168" y="1371600"/>
            <a:ext cx="3276600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29200" y="661976"/>
            <a:ext cx="3273552" cy="639762"/>
          </a:xfrm>
        </p:spPr>
        <p:txBody>
          <a:bodyPr anchor="ctr">
            <a:noAutofit/>
          </a:bodyPr>
          <a:lstStyle>
            <a:lvl1pPr marL="0" indent="0"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29200" y="1371600"/>
            <a:ext cx="3273552" cy="2743200"/>
          </a:xfrm>
        </p:spPr>
        <p:txBody>
          <a:bodyPr anchor="t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5664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780280" y="520192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3E253B-1893-4367-8BAE-DF4BC10DC578}" type="datetime2">
              <a:rPr lang="en-US" smtClean="0"/>
              <a:t>Sunday, January 29, 17</a:t>
            </a:fld>
            <a:endParaRPr lang="en-US" dirty="0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62300D-25B3-4603-86C9-4CB776489F00}" type="datetime2">
              <a:rPr lang="en-US" smtClean="0"/>
              <a:t>Sunday, January 29, 17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314AD9-FCC8-48B7-B85B-012A91320DFF}" type="datetime2">
              <a:rPr lang="en-US" smtClean="0"/>
              <a:t>Sunday, January 29, 17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5328920" y="1774588"/>
            <a:ext cx="457200" cy="123110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8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8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1"/>
            <a:ext cx="4343400" cy="3429000"/>
          </a:xfrm>
        </p:spPr>
        <p:txBody>
          <a:bodyPr anchor="ctr"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0" y="685801"/>
            <a:ext cx="2590800" cy="3429000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2DC50-D5DB-4F94-B367-9876CD2C4012}" type="datetime2">
              <a:rPr lang="en-US" smtClean="0"/>
              <a:t>Sunday, January 29, 17</a:t>
            </a:fld>
            <a:endParaRPr lang="en-US" dirty="0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219200" y="612775"/>
            <a:ext cx="6705600" cy="2546985"/>
          </a:xfrm>
          <a:effectLst>
            <a:outerShdw blurRad="152400" dist="317500" dir="5400000" sx="90000" sy="-19000" rotWithShape="0">
              <a:prstClr val="black">
                <a:alpha val="15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743200" y="3453047"/>
            <a:ext cx="5029200" cy="720804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35352" y="3331464"/>
            <a:ext cx="457200" cy="923330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spAutoFit/>
          </a:bodyPr>
          <a:lstStyle/>
          <a:p>
            <a:r>
              <a:rPr lang="en-US" sz="6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{</a:t>
            </a:r>
            <a:endParaRPr lang="en-US" sz="6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2EB412-E790-42EA-81FE-2925D3A43D91}" type="datetime2">
              <a:rPr lang="en-US" smtClean="0"/>
              <a:t>Sunday, January 29, 17</a:t>
            </a:fld>
            <a:endParaRPr lang="en-US" dirty="0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0">
                <a:schemeClr val="accent6">
                  <a:lumMod val="50000"/>
                  <a:alpha val="36000"/>
                </a:schemeClr>
              </a:gs>
              <a:gs pos="100000">
                <a:schemeClr val="bg2">
                  <a:alpha val="1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 rot="19724275">
            <a:off x="1373221" y="1038440"/>
            <a:ext cx="7240620" cy="570698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7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 rot="17656910">
            <a:off x="-274211" y="1165875"/>
            <a:ext cx="5538472" cy="4480459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724275">
            <a:off x="3277955" y="116854"/>
            <a:ext cx="6479362" cy="4754757"/>
          </a:xfrm>
          <a:prstGeom prst="ellipse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alpha val="8000"/>
                </a:schemeClr>
              </a:gs>
              <a:gs pos="58000">
                <a:schemeClr val="bg2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7240" y="4876800"/>
            <a:ext cx="7543800" cy="9144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33600" y="685801"/>
            <a:ext cx="6096000" cy="3657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547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0B385921-A91A-409C-921C-0E0EC1E750EC}" type="datetime2">
              <a:rPr lang="en-US" smtClean="0"/>
              <a:t>Sunday, January 29, 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22960" y="6154738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2960" y="5842000"/>
            <a:ext cx="2133600" cy="304800"/>
          </a:xfrm>
          <a:prstGeom prst="rect">
            <a:avLst/>
          </a:prstGeom>
        </p:spPr>
        <p:txBody>
          <a:bodyPr vert="horz" lIns="91440" tIns="45720" rIns="91440" bIns="9144" rtlCol="0" anchor="b"/>
          <a:lstStyle>
            <a:lvl1pPr algn="l">
              <a:defRPr sz="1600">
                <a:solidFill>
                  <a:schemeClr val="tx1">
                    <a:alpha val="60000"/>
                  </a:schemeClr>
                </a:solidFill>
                <a:effectLst/>
              </a:defRPr>
            </a:lvl1pPr>
          </a:lstStyle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61" r:id="rId1"/>
    <p:sldLayoutId id="2147483962" r:id="rId2"/>
    <p:sldLayoutId id="2147483963" r:id="rId3"/>
    <p:sldLayoutId id="2147483964" r:id="rId4"/>
    <p:sldLayoutId id="2147483965" r:id="rId5"/>
    <p:sldLayoutId id="2147483966" r:id="rId6"/>
    <p:sldLayoutId id="2147483967" r:id="rId7"/>
    <p:sldLayoutId id="2147483968" r:id="rId8"/>
    <p:sldLayoutId id="2147483969" r:id="rId9"/>
    <p:sldLayoutId id="2147483970" r:id="rId10"/>
    <p:sldLayoutId id="214748397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56032" algn="l" defTabSz="914400" rtl="0" eaLnBrk="1" latinLnBrk="0" hangingPunct="1">
        <a:spcBef>
          <a:spcPct val="20000"/>
        </a:spcBef>
        <a:spcAft>
          <a:spcPts val="0"/>
        </a:spcAft>
        <a:buSzPct val="60000"/>
        <a:buFont typeface="Wingdings" pitchFamily="2" charset="2"/>
        <a:buChar char=""/>
        <a:defRPr sz="21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1pPr>
      <a:lvl2pPr marL="6400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9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2pPr>
      <a:lvl3pPr marL="10058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7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3pPr>
      <a:lvl4pPr marL="1371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6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4pPr>
      <a:lvl5pPr marL="164592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500" kern="1200">
          <a:solidFill>
            <a:schemeClr val="tx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n-lt"/>
          <a:ea typeface="+mn-ea"/>
          <a:cs typeface="+mn-cs"/>
        </a:defRPr>
      </a:lvl5pPr>
      <a:lvl6pPr marL="196596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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6pPr>
      <a:lvl7pPr marL="224028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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7pPr>
      <a:lvl8pPr marL="251460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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8pPr>
      <a:lvl9pPr marL="2834640" indent="-256032" algn="l" defTabSz="914400" rtl="0" eaLnBrk="1" latinLnBrk="0" hangingPunct="1">
        <a:spcBef>
          <a:spcPct val="20000"/>
        </a:spcBef>
        <a:buSzPct val="60000"/>
        <a:buFont typeface="Wingdings" pitchFamily="2" charset="2"/>
        <a:buChar char=""/>
        <a:defRPr sz="1400" kern="1200">
          <a:solidFill>
            <a:schemeClr val="tx1"/>
          </a:solidFill>
          <a:effectLst>
            <a:outerShdw blurRad="38100" dist="38100" dir="2700000" algn="ctr" rotWithShape="0">
              <a:srgbClr val="000000">
                <a:alpha val="43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hyperlink" Target="http://tinyurl.com/hqndke6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4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5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hyperlink" Target="https://padlet.com/lesley_clifton/kgphukxvtau8" TargetMode="External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33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n-US" dirty="0" smtClean="0"/>
              <a:t>Classrooms of the Future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Design with Students in Mind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442199" y="4542152"/>
            <a:ext cx="5863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Dr. Lesley Clifton, CCIS Executive Director</a:t>
            </a:r>
          </a:p>
          <a:p>
            <a:r>
              <a:rPr lang="en-US" dirty="0" err="1" smtClean="0"/>
              <a:t>Jonelle</a:t>
            </a:r>
            <a:r>
              <a:rPr lang="en-US" dirty="0" smtClean="0"/>
              <a:t> Godfrey, Principal, Diego Valley Charter School</a:t>
            </a:r>
          </a:p>
        </p:txBody>
      </p:sp>
    </p:spTree>
    <p:extLst>
      <p:ext uri="{BB962C8B-B14F-4D97-AF65-F5344CB8AC3E}">
        <p14:creationId xmlns:p14="http://schemas.microsoft.com/office/powerpoint/2010/main" val="1484729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whiteboard.jpe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48" b="9948"/>
          <a:stretch>
            <a:fillRect/>
          </a:stretch>
        </p:blipFill>
        <p:spPr>
          <a:xfrm>
            <a:off x="777240" y="304922"/>
            <a:ext cx="7836865" cy="4702119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“new” design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30952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“new” design</a:t>
            </a:r>
            <a:endParaRPr lang="en-US" dirty="0"/>
          </a:p>
        </p:txBody>
      </p:sp>
      <p:pic>
        <p:nvPicPr>
          <p:cNvPr id="6" name="Picture 5" descr="lecture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184" y="522652"/>
            <a:ext cx="7119416" cy="4477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06519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156" y="1136501"/>
            <a:ext cx="7804026" cy="3877472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685800" y="5334000"/>
            <a:ext cx="7543800" cy="914400"/>
          </a:xfrm>
        </p:spPr>
        <p:txBody>
          <a:bodyPr/>
          <a:lstStyle/>
          <a:p>
            <a:r>
              <a:rPr lang="en-US" dirty="0" smtClean="0">
                <a:hlinkClick r:id="rId4"/>
              </a:rPr>
              <a:t>Ideas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07170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544888" y="5335938"/>
            <a:ext cx="3696286" cy="914400"/>
          </a:xfrm>
        </p:spPr>
        <p:txBody>
          <a:bodyPr/>
          <a:lstStyle/>
          <a:p>
            <a:r>
              <a:rPr lang="en-US" dirty="0" smtClean="0"/>
              <a:t>Learn4Life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32876"/>
            <a:ext cx="9144000" cy="3039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1359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image1.JP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 b="10000"/>
          <a:stretch>
            <a:fillRect/>
          </a:stretch>
        </p:blipFill>
        <p:spPr>
          <a:xfrm rot="5400000">
            <a:off x="401819" y="1517930"/>
            <a:ext cx="4198588" cy="2519152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Vista Visions</a:t>
            </a:r>
            <a:endParaRPr lang="en-US" dirty="0"/>
          </a:p>
        </p:txBody>
      </p:sp>
      <p:pic>
        <p:nvPicPr>
          <p:cNvPr id="5" name="Picture 4" descr="image3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788" y="1577439"/>
            <a:ext cx="4155257" cy="3116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8734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t="10147" b="10147"/>
          <a:stretch>
            <a:fillRect/>
          </a:stretch>
        </p:blipFill>
        <p:spPr>
          <a:xfrm>
            <a:off x="467681" y="306404"/>
            <a:ext cx="3833139" cy="2299883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67681" y="5785335"/>
            <a:ext cx="7543800" cy="914400"/>
          </a:xfrm>
        </p:spPr>
        <p:txBody>
          <a:bodyPr/>
          <a:lstStyle/>
          <a:p>
            <a:r>
              <a:rPr lang="en-US" dirty="0" smtClean="0"/>
              <a:t>Heritage Flex Academy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4939" y="1188705"/>
            <a:ext cx="3744555" cy="28351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9307" y="2787523"/>
            <a:ext cx="3760690" cy="2817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4346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t="10000" b="10000"/>
          <a:stretch>
            <a:fillRect/>
          </a:stretch>
        </p:blipFill>
        <p:spPr>
          <a:xfrm>
            <a:off x="1310154" y="3368282"/>
            <a:ext cx="3533874" cy="2120324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21266" y="5500761"/>
            <a:ext cx="7543800" cy="914400"/>
          </a:xfrm>
        </p:spPr>
        <p:txBody>
          <a:bodyPr/>
          <a:lstStyle/>
          <a:p>
            <a:r>
              <a:rPr lang="en-US" dirty="0" smtClean="0"/>
              <a:t>Claire </a:t>
            </a:r>
            <a:r>
              <a:rPr lang="en-US" dirty="0" err="1" smtClean="0"/>
              <a:t>Burgener</a:t>
            </a:r>
            <a:r>
              <a:rPr lang="en-US" dirty="0" smtClean="0"/>
              <a:t>, OUSD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39614" y="1019775"/>
            <a:ext cx="3725591" cy="279419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4513" y="574089"/>
            <a:ext cx="3228337" cy="2421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57779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3bbdda0c0868bf61ea4b20c90260b4c6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38" y="894677"/>
            <a:ext cx="8756849" cy="439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2464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7-01-23 at 2.10.46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30" y="500444"/>
            <a:ext cx="8682161" cy="5949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689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5515" y="403707"/>
            <a:ext cx="6773746" cy="4778508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77240" y="5567614"/>
            <a:ext cx="7543800" cy="914400"/>
          </a:xfrm>
        </p:spPr>
        <p:txBody>
          <a:bodyPr/>
          <a:lstStyle/>
          <a:p>
            <a:r>
              <a:rPr lang="en-US" sz="4400" dirty="0" smtClean="0"/>
              <a:t>Back to Reality, but not really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12952697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t="2083" b="2083"/>
          <a:stretch>
            <a:fillRect/>
          </a:stretch>
        </p:blipFill>
        <p:spPr>
          <a:xfrm>
            <a:off x="1054457" y="516851"/>
            <a:ext cx="7266583" cy="4359949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77240" y="5364331"/>
            <a:ext cx="7543800" cy="914400"/>
          </a:xfrm>
        </p:spPr>
        <p:txBody>
          <a:bodyPr/>
          <a:lstStyle/>
          <a:p>
            <a:r>
              <a:rPr lang="en-US" dirty="0" smtClean="0"/>
              <a:t>Paradigm Shifts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764100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7-01-29 at 10.29.1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150" y="1138188"/>
            <a:ext cx="7188982" cy="3234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673487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t="5734" b="5734"/>
          <a:stretch>
            <a:fillRect/>
          </a:stretch>
        </p:blipFill>
        <p:spPr>
          <a:xfrm>
            <a:off x="869000" y="685801"/>
            <a:ext cx="7360600" cy="4416359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3476" y="5334000"/>
            <a:ext cx="7543800" cy="914400"/>
          </a:xfrm>
        </p:spPr>
        <p:txBody>
          <a:bodyPr/>
          <a:lstStyle/>
          <a:p>
            <a:r>
              <a:rPr lang="en-US" sz="3200" dirty="0" smtClean="0"/>
              <a:t>Do you really need that in a classroom?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334621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t="9948" b="9948"/>
          <a:stretch>
            <a:fillRect/>
          </a:stretch>
        </p:blipFill>
        <p:spPr>
          <a:xfrm>
            <a:off x="554420" y="329252"/>
            <a:ext cx="4873766" cy="2924259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>
                <a:hlinkClick r:id="rId4"/>
              </a:rPr>
              <a:t>Padlet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12998" y="3453539"/>
            <a:ext cx="4830863" cy="3203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34731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t="4918" b="4918"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Share, share, share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73727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subTitle" idx="1"/>
          </p:nvPr>
        </p:nvSpPr>
        <p:spPr>
          <a:xfrm>
            <a:off x="2133600" y="1517584"/>
            <a:ext cx="6172200" cy="3991909"/>
          </a:xfrm>
        </p:spPr>
        <p:txBody>
          <a:bodyPr>
            <a:normAutofit/>
          </a:bodyPr>
          <a:lstStyle/>
          <a:p>
            <a:pPr algn="ctr"/>
            <a:r>
              <a:rPr lang="en-US" sz="5400" dirty="0" smtClean="0"/>
              <a:t>Please complete the feedback survey on SCHED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327240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l="-34454" r="-34454"/>
          <a:stretch>
            <a:fillRect/>
          </a:stretch>
        </p:blipFill>
        <p:spPr>
          <a:xfrm>
            <a:off x="-161570" y="601027"/>
            <a:ext cx="4532229" cy="2719337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77240" y="5334000"/>
            <a:ext cx="7543800" cy="914400"/>
          </a:xfrm>
        </p:spPr>
        <p:txBody>
          <a:bodyPr/>
          <a:lstStyle/>
          <a:p>
            <a:r>
              <a:rPr lang="en-US" dirty="0" smtClean="0"/>
              <a:t>Personalization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78432" y="358685"/>
            <a:ext cx="2132238" cy="213223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1832" y="2784890"/>
            <a:ext cx="3606800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0150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t="20000" b="20000"/>
          <a:stretch>
            <a:fillRect/>
          </a:stretch>
        </p:blipFill>
        <p:spPr>
          <a:xfrm>
            <a:off x="685800" y="373821"/>
            <a:ext cx="3704299" cy="2222579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85800" y="5334000"/>
            <a:ext cx="7543800" cy="914400"/>
          </a:xfrm>
        </p:spPr>
        <p:txBody>
          <a:bodyPr/>
          <a:lstStyle/>
          <a:p>
            <a:r>
              <a:rPr lang="en-US" dirty="0" smtClean="0"/>
              <a:t>Information Availability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2100" y="1174000"/>
            <a:ext cx="2857500" cy="2844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9313" y="2939300"/>
            <a:ext cx="3759200" cy="215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86998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Teacher centered.jpe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8410" r="-88410"/>
          <a:stretch>
            <a:fillRect/>
          </a:stretch>
        </p:blipFill>
        <p:spPr>
          <a:xfrm>
            <a:off x="-2168966" y="289235"/>
            <a:ext cx="8407942" cy="5044765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87573" y="5534558"/>
            <a:ext cx="7543800" cy="914400"/>
          </a:xfrm>
        </p:spPr>
        <p:txBody>
          <a:bodyPr/>
          <a:lstStyle/>
          <a:p>
            <a:r>
              <a:rPr lang="en-US" sz="3200" dirty="0" smtClean="0"/>
              <a:t>Teacher vs. Student-Centered Learning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0384" y="289235"/>
            <a:ext cx="4574490" cy="5044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62852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l="-37519" r="-37519"/>
          <a:stretch>
            <a:fillRect/>
          </a:stretch>
        </p:blipFill>
        <p:spPr>
          <a:xfrm>
            <a:off x="1244600" y="685801"/>
            <a:ext cx="6985000" cy="4190999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 smtClean="0"/>
              <a:t>What does this mean for schools?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629960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l="-12420" r="-12420"/>
          <a:stretch>
            <a:fillRect/>
          </a:stretch>
        </p:blipFill>
        <p:spPr>
          <a:xfrm>
            <a:off x="955496" y="685801"/>
            <a:ext cx="7107977" cy="4264785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77240" y="5334000"/>
            <a:ext cx="7543800" cy="914400"/>
          </a:xfrm>
        </p:spPr>
        <p:txBody>
          <a:bodyPr/>
          <a:lstStyle/>
          <a:p>
            <a:r>
              <a:rPr lang="en-US" sz="3600" dirty="0" smtClean="0"/>
              <a:t>What do you need in a classroom?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9704340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t="5734" b="5734"/>
          <a:stretch>
            <a:fillRect/>
          </a:stretch>
        </p:blipFill>
        <p:spPr>
          <a:xfrm>
            <a:off x="869000" y="685801"/>
            <a:ext cx="7360600" cy="4416359"/>
          </a:xfr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13476" y="5334000"/>
            <a:ext cx="7543800" cy="914400"/>
          </a:xfrm>
        </p:spPr>
        <p:txBody>
          <a:bodyPr/>
          <a:lstStyle/>
          <a:p>
            <a:r>
              <a:rPr lang="en-US" sz="3200" dirty="0" smtClean="0"/>
              <a:t>Do you really need that in a classroom?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336527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Current “new” design</a:t>
            </a:r>
            <a:endParaRPr lang="en-US" dirty="0"/>
          </a:p>
        </p:txBody>
      </p:sp>
      <p:pic>
        <p:nvPicPr>
          <p:cNvPr id="5" name="Picture 4" descr="computer lab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834" y="292099"/>
            <a:ext cx="6994765" cy="4637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9317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lemental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Elemental">
      <a:maj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19800000"/>
            </a:lightRig>
          </a:scene3d>
          <a:sp3d prstMaterial="metal">
            <a:bevelT w="38100" h="3810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</a:schemeClr>
            </a:gs>
            <a:gs pos="100000">
              <a:schemeClr val="phClr">
                <a:shade val="40000"/>
                <a:satMod val="18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14000"/>
                <a:satMod val="280000"/>
              </a:schemeClr>
              <a:schemeClr val="phClr">
                <a:tint val="60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Elemental.thmx</Template>
  <TotalTime>271</TotalTime>
  <Words>524</Words>
  <Application>Microsoft Macintosh PowerPoint</Application>
  <PresentationFormat>On-screen Show (4:3)</PresentationFormat>
  <Paragraphs>89</Paragraphs>
  <Slides>24</Slides>
  <Notes>21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Elemental</vt:lpstr>
      <vt:lpstr>Classrooms of the Future</vt:lpstr>
      <vt:lpstr>Paradigm Shifts</vt:lpstr>
      <vt:lpstr>Personalization</vt:lpstr>
      <vt:lpstr>Information Availability</vt:lpstr>
      <vt:lpstr>Teacher vs. Student-Centered Learning</vt:lpstr>
      <vt:lpstr>What does this mean for schools?</vt:lpstr>
      <vt:lpstr>What do you need in a classroom?</vt:lpstr>
      <vt:lpstr>Do you really need that in a classroom?</vt:lpstr>
      <vt:lpstr>Current “new” design</vt:lpstr>
      <vt:lpstr>Current “new” design</vt:lpstr>
      <vt:lpstr>Current “new” design</vt:lpstr>
      <vt:lpstr>Ideas</vt:lpstr>
      <vt:lpstr>Learn4Life</vt:lpstr>
      <vt:lpstr>Vista Visions</vt:lpstr>
      <vt:lpstr>Heritage Flex Academy</vt:lpstr>
      <vt:lpstr>Claire Burgener, OUSD</vt:lpstr>
      <vt:lpstr>PowerPoint Presentation</vt:lpstr>
      <vt:lpstr>PowerPoint Presentation</vt:lpstr>
      <vt:lpstr>Back to Reality, but not really</vt:lpstr>
      <vt:lpstr>PowerPoint Presentation</vt:lpstr>
      <vt:lpstr>Do you really need that in a classroom?</vt:lpstr>
      <vt:lpstr>Padlet</vt:lpstr>
      <vt:lpstr>Share, share, share</vt:lpstr>
      <vt:lpstr>PowerPoint Presentation</vt:lpstr>
    </vt:vector>
  </TitlesOfParts>
  <Company>CAHS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Classrooms of the Future</dc:title>
  <dc:creator>Lesley Clifton</dc:creator>
  <cp:lastModifiedBy>Lesley Clifton</cp:lastModifiedBy>
  <cp:revision>26</cp:revision>
  <dcterms:created xsi:type="dcterms:W3CDTF">2017-01-21T21:29:15Z</dcterms:created>
  <dcterms:modified xsi:type="dcterms:W3CDTF">2017-01-30T06:39:13Z</dcterms:modified>
</cp:coreProperties>
</file>