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</p:sldMasterIdLst>
  <p:notesMasterIdLst>
    <p:notesMasterId r:id="rId32"/>
  </p:notesMasterIdLst>
  <p:sldIdLst>
    <p:sldId id="256" r:id="rId2"/>
    <p:sldId id="257" r:id="rId3"/>
    <p:sldId id="258" r:id="rId4"/>
    <p:sldId id="278" r:id="rId5"/>
    <p:sldId id="279" r:id="rId6"/>
    <p:sldId id="261" r:id="rId7"/>
    <p:sldId id="260" r:id="rId8"/>
    <p:sldId id="280" r:id="rId9"/>
    <p:sldId id="287" r:id="rId10"/>
    <p:sldId id="263" r:id="rId11"/>
    <p:sldId id="272" r:id="rId12"/>
    <p:sldId id="273" r:id="rId13"/>
    <p:sldId id="274" r:id="rId14"/>
    <p:sldId id="275" r:id="rId15"/>
    <p:sldId id="276" r:id="rId16"/>
    <p:sldId id="282" r:id="rId17"/>
    <p:sldId id="283" r:id="rId18"/>
    <p:sldId id="292" r:id="rId19"/>
    <p:sldId id="302" r:id="rId20"/>
    <p:sldId id="303" r:id="rId21"/>
    <p:sldId id="304" r:id="rId22"/>
    <p:sldId id="305" r:id="rId23"/>
    <p:sldId id="306" r:id="rId24"/>
    <p:sldId id="293" r:id="rId25"/>
    <p:sldId id="309" r:id="rId26"/>
    <p:sldId id="310" r:id="rId27"/>
    <p:sldId id="294" r:id="rId28"/>
    <p:sldId id="299" r:id="rId29"/>
    <p:sldId id="300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0"/>
    <p:restoredTop sz="91478"/>
  </p:normalViewPr>
  <p:slideViewPr>
    <p:cSldViewPr snapToGrid="0" snapToObjects="1">
      <p:cViewPr varScale="1">
        <p:scale>
          <a:sx n="119" d="100"/>
          <a:sy n="119" d="100"/>
        </p:scale>
        <p:origin x="264" y="192"/>
      </p:cViewPr>
      <p:guideLst/>
    </p:cSldViewPr>
  </p:slideViewPr>
  <p:outlineViewPr>
    <p:cViewPr>
      <p:scale>
        <a:sx n="33" d="100"/>
        <a:sy n="33" d="100"/>
      </p:scale>
      <p:origin x="0" y="-44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gcshelton/Desktop/Budget/2016-17%20Budget/Chart%20in%20Microsoft%20PowerPoint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gcshelton/Desktop/Budget/2016-17%20Budget/May%20Rev.%202016/Chart%20in%20Microsoft%20PowerPoint%202%20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gcshelton/Desktop/Budget/2016-17%20Budget/PERS-STRS%20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454781521858"/>
          <c:y val="0.0290449881610103"/>
          <c:w val="0.877017721428484"/>
          <c:h val="0.856917844259924"/>
        </c:manualLayout>
      </c:layout>
      <c:lineChart>
        <c:grouping val="standard"/>
        <c:varyColors val="0"/>
        <c:ser>
          <c:idx val="0"/>
          <c:order val="0"/>
          <c:tx>
            <c:strRef>
              <c:f>Sheet2!$H$28</c:f>
              <c:strCache>
                <c:ptCount val="1"/>
                <c:pt idx="0">
                  <c:v>2016 Budget Act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Pt>
            <c:idx val="9"/>
            <c:bubble3D val="0"/>
          </c:dPt>
          <c:dPt>
            <c:idx val="10"/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</c:dPt>
          <c:dPt>
            <c:idx val="11"/>
            <c:bubble3D val="0"/>
            <c:spPr>
              <a:ln>
                <a:solidFill>
                  <a:srgbClr val="7030A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0.00148140026151964"/>
                  <c:y val="0.071004461540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877301920882064"/>
                  <c:y val="-0.0939887038301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Sheet2!$G$29:$G$31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Sheet2!$H$29:$H$31</c:f>
              <c:numCache>
                <c:formatCode>_-[$$-409]* #,##0.0_ ;_-[$$-409]* \-#,##0.0\ ;_-[$$-409]* "-"?_ ;_-@_ </c:formatCode>
                <c:ptCount val="3"/>
                <c:pt idx="0">
                  <c:v>115.299</c:v>
                </c:pt>
                <c:pt idx="1">
                  <c:v>120.113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Sheet2!$I$28</c:f>
              <c:strCache>
                <c:ptCount val="1"/>
                <c:pt idx="0">
                  <c:v>Jan. Budget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0.0368696487156918"/>
                  <c:y val="0.0175521957906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92582033997553"/>
                  <c:y val="0.062128903847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06973041951121"/>
                  <c:y val="0.0675608244250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Sheet2!$G$29:$G$31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Sheet2!$I$29:$I$31</c:f>
              <c:numCache>
                <c:formatCode>_-[$$-409]* #,##0.0_ ;_-[$$-409]* \-#,##0.0\ ;_-[$$-409]* "-"?_ ;_-@_ </c:formatCode>
                <c:ptCount val="3"/>
                <c:pt idx="0">
                  <c:v>115.5</c:v>
                </c:pt>
                <c:pt idx="1">
                  <c:v>118.766</c:v>
                </c:pt>
                <c:pt idx="2">
                  <c:v>124.027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Sheet2!$J$28</c:f>
              <c:strCache>
                <c:ptCount val="1"/>
                <c:pt idx="0">
                  <c:v>LAO (Nov.)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0.0"/>
                  <c:y val="-0.0621289038476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6389493083508"/>
                  <c:y val="-0.02742007220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761775836907298"/>
                  <c:y val="-0.0133133227328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Sheet2!$G$29:$G$31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Sheet2!$J$29:$J$31</c:f>
              <c:numCache>
                <c:formatCode>_-[$$-409]* #,##0.0_ ;_-[$$-409]* \-#,##0.0\ ;_-[$$-409]* "-"?_ ;_-@_ </c:formatCode>
                <c:ptCount val="3"/>
                <c:pt idx="0">
                  <c:v>115.6</c:v>
                </c:pt>
                <c:pt idx="1">
                  <c:v>119.991</c:v>
                </c:pt>
                <c:pt idx="2">
                  <c:v>128.123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0596672"/>
        <c:axId val="-289066864"/>
      </c:lineChart>
      <c:catAx>
        <c:axId val="-8059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 sz="1800" b="1" i="0" baseline="0">
                <a:latin typeface="Arial"/>
              </a:defRPr>
            </a:pPr>
            <a:endParaRPr lang="en-US"/>
          </a:p>
        </c:txPr>
        <c:crossAx val="-289066864"/>
        <c:crosses val="autoZero"/>
        <c:auto val="1"/>
        <c:lblAlgn val="ctr"/>
        <c:lblOffset val="100"/>
        <c:noMultiLvlLbl val="0"/>
      </c:catAx>
      <c:valAx>
        <c:axId val="-289066864"/>
        <c:scaling>
          <c:orientation val="minMax"/>
          <c:max val="130.0"/>
          <c:min val="110.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&quot;$&quot;#,##0.0" sourceLinked="0"/>
        <c:majorTickMark val="out"/>
        <c:minorTickMark val="cross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 i="0" baseline="0">
                <a:latin typeface="Arial"/>
              </a:defRPr>
            </a:pPr>
            <a:endParaRPr lang="en-US"/>
          </a:p>
        </c:txPr>
        <c:crossAx val="-80596672"/>
        <c:crosses val="autoZero"/>
        <c:crossBetween val="midCat"/>
        <c:majorUnit val="5.0"/>
        <c:minorUnit val="1.0"/>
      </c:valAx>
      <c:spPr>
        <a:solidFill>
          <a:schemeClr val="bg1">
            <a:lumMod val="65000"/>
            <a:alpha val="43000"/>
          </a:schemeClr>
        </a:solidFill>
      </c:spPr>
    </c:plotArea>
    <c:legend>
      <c:legendPos val="r"/>
      <c:layout>
        <c:manualLayout>
          <c:xMode val="edge"/>
          <c:yMode val="edge"/>
          <c:x val="0.771919603573853"/>
          <c:y val="0.565918159217785"/>
          <c:w val="0.174213420530999"/>
          <c:h val="0.286982211637837"/>
        </c:manualLayout>
      </c:layout>
      <c:overlay val="0"/>
      <c:spPr>
        <a:ln w="9525">
          <a:solidFill>
            <a:schemeClr val="tx1">
              <a:lumMod val="85000"/>
              <a:lumOff val="15000"/>
            </a:schemeClr>
          </a:solidFill>
          <a:prstDash val="solid"/>
        </a:ln>
      </c:spPr>
      <c:txPr>
        <a:bodyPr/>
        <a:lstStyle/>
        <a:p>
          <a:pPr rtl="0">
            <a:defRPr sz="1600" b="1"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76451268318865"/>
          <c:y val="0.0287329662393363"/>
          <c:w val="0.92235491146797"/>
          <c:h val="0.870015532248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Sheet2!$H$120</c:f>
              <c:strCache>
                <c:ptCount val="1"/>
                <c:pt idx="0">
                  <c:v>2016 Budget Act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Sheet2!$G$121:$G$123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Sheet2!$H$121:$H$123</c:f>
              <c:numCache>
                <c:formatCode>0.0</c:formatCode>
                <c:ptCount val="3"/>
                <c:pt idx="0">
                  <c:v>69.05</c:v>
                </c:pt>
                <c:pt idx="1">
                  <c:v>71.874</c:v>
                </c:pt>
              </c:numCache>
            </c:numRef>
          </c:val>
        </c:ser>
        <c:ser>
          <c:idx val="1"/>
          <c:order val="1"/>
          <c:tx>
            <c:strRef>
              <c:f>Sheet2!$I$120</c:f>
              <c:strCache>
                <c:ptCount val="1"/>
                <c:pt idx="0">
                  <c:v>Jan. Budget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Sheet2!$G$121:$G$123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Sheet2!$I$121:$I$123</c:f>
              <c:numCache>
                <c:formatCode>0.0</c:formatCode>
                <c:ptCount val="3"/>
                <c:pt idx="0">
                  <c:v>68.67100000000001</c:v>
                </c:pt>
                <c:pt idx="1">
                  <c:v>71.368</c:v>
                </c:pt>
                <c:pt idx="2">
                  <c:v>73.511</c:v>
                </c:pt>
              </c:numCache>
            </c:numRef>
          </c:val>
        </c:ser>
        <c:ser>
          <c:idx val="2"/>
          <c:order val="2"/>
          <c:tx>
            <c:strRef>
              <c:f>Sheet2!$J$120</c:f>
              <c:strCache>
                <c:ptCount val="1"/>
                <c:pt idx="0">
                  <c:v>LAO (Nov)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Sheet2!$G$121:$G$123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Sheet2!$J$121:$J$123</c:f>
              <c:numCache>
                <c:formatCode>0.0</c:formatCode>
                <c:ptCount val="3"/>
                <c:pt idx="0">
                  <c:v>68.67199999999998</c:v>
                </c:pt>
                <c:pt idx="1">
                  <c:v>71.864</c:v>
                </c:pt>
                <c:pt idx="2">
                  <c:v>74.486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522416"/>
        <c:axId val="-77519584"/>
      </c:barChart>
      <c:catAx>
        <c:axId val="-7752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>
                <a:latin typeface="Arial"/>
              </a:defRPr>
            </a:pPr>
            <a:endParaRPr lang="en-US"/>
          </a:p>
        </c:txPr>
        <c:crossAx val="-77519584"/>
        <c:crosses val="autoZero"/>
        <c:auto val="1"/>
        <c:lblAlgn val="ctr"/>
        <c:lblOffset val="100"/>
        <c:noMultiLvlLbl val="0"/>
      </c:catAx>
      <c:valAx>
        <c:axId val="-77519584"/>
        <c:scaling>
          <c:orientation val="minMax"/>
          <c:min val="65.0"/>
        </c:scaling>
        <c:delete val="0"/>
        <c:axPos val="l"/>
        <c:majorGridlines/>
        <c:minorGridlines>
          <c:spPr>
            <a:ln>
              <a:solidFill>
                <a:schemeClr val="bg1">
                  <a:lumMod val="65000"/>
                </a:schemeClr>
              </a:solidFill>
            </a:ln>
          </c:spPr>
        </c:minorGridlines>
        <c:numFmt formatCode="0.0" sourceLinked="1"/>
        <c:majorTickMark val="out"/>
        <c:minorTickMark val="in"/>
        <c:tickLblPos val="nextTo"/>
        <c:txPr>
          <a:bodyPr/>
          <a:lstStyle/>
          <a:p>
            <a:pPr>
              <a:defRPr sz="1400" b="1" i="0">
                <a:latin typeface="Arial"/>
              </a:defRPr>
            </a:pPr>
            <a:endParaRPr lang="en-US"/>
          </a:p>
        </c:txPr>
        <c:crossAx val="-77522416"/>
        <c:crosses val="autoZero"/>
        <c:crossBetween val="between"/>
        <c:majorUnit val="5.0"/>
      </c:valAx>
    </c:plotArea>
    <c:legend>
      <c:legendPos val="r"/>
      <c:layout>
        <c:manualLayout>
          <c:xMode val="edge"/>
          <c:yMode val="edge"/>
          <c:x val="0.123863335976011"/>
          <c:y val="0.102763277563788"/>
          <c:w val="0.190977791583942"/>
          <c:h val="0.288258206941593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400" b="1" i="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2982735801357"/>
          <c:y val="0.134854080427117"/>
          <c:w val="0.64322519351148"/>
          <c:h val="0.76198765954109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CalSTRS     (Current Assumptions)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488288187579037"/>
                  <c:y val="0.06029511861256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470541958652684"/>
                  <c:y val="0.06986449660299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512023419432819"/>
                  <c:y val="0.06029511861256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29769648359172"/>
                  <c:y val="0.06348491127604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494277190506466"/>
                  <c:y val="0.06986449660299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458784732653761"/>
                  <c:y val="0.0794338745934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458784732653761"/>
                  <c:y val="0.07305428926647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512023419432819"/>
                  <c:y val="0.07624408192995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</c:strCache>
            </c:strRef>
          </c:cat>
          <c:val>
            <c:numRef>
              <c:f>Sheet1!$B$2:$L$2</c:f>
              <c:numCache>
                <c:formatCode>0.00%</c:formatCode>
                <c:ptCount val="11"/>
                <c:pt idx="0">
                  <c:v>0.0825</c:v>
                </c:pt>
                <c:pt idx="1">
                  <c:v>0.0888</c:v>
                </c:pt>
                <c:pt idx="2">
                  <c:v>0.1073</c:v>
                </c:pt>
                <c:pt idx="3">
                  <c:v>0.1258</c:v>
                </c:pt>
                <c:pt idx="4">
                  <c:v>0.1443</c:v>
                </c:pt>
                <c:pt idx="5">
                  <c:v>0.1628</c:v>
                </c:pt>
                <c:pt idx="6">
                  <c:v>0.1813</c:v>
                </c:pt>
                <c:pt idx="7">
                  <c:v>0.191</c:v>
                </c:pt>
                <c:pt idx="8">
                  <c:v>0.1875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CalSTRS (Expected Assumptions)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00473707331488175"/>
                  <c:y val="0.0798872614611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035528049861614"/>
                  <c:y val="0.0823837383817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355280498616131"/>
                  <c:y val="-0.0549224922545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8" formatCode="0.00%">
                  <c:v>0.191</c:v>
                </c:pt>
                <c:pt idx="9" formatCode="0.00%">
                  <c:v>0.191</c:v>
                </c:pt>
                <c:pt idx="10" formatCode="0.00%">
                  <c:v>0.191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CalPERS                    (Prior Assumptions)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343437815328927"/>
                  <c:y val="-0.0649083999371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438179281626562"/>
                  <c:y val="-0.0823837383817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54956391416908"/>
                  <c:y val="-0.0908460088508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60401228244781"/>
                  <c:y val="-0.0664320371507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615819530934627"/>
                  <c:y val="-0.0499295384132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</c:strCache>
            </c:strRef>
          </c:cat>
          <c:val>
            <c:numRef>
              <c:f>Sheet1!$B$4:$L$4</c:f>
              <c:numCache>
                <c:formatCode>0.00%</c:formatCode>
                <c:ptCount val="11"/>
                <c:pt idx="0">
                  <c:v>0.1144</c:v>
                </c:pt>
                <c:pt idx="1">
                  <c:v>0.1177</c:v>
                </c:pt>
                <c:pt idx="2">
                  <c:v>0.1187</c:v>
                </c:pt>
                <c:pt idx="3">
                  <c:v>0.1389</c:v>
                </c:pt>
                <c:pt idx="4">
                  <c:v>0.158</c:v>
                </c:pt>
                <c:pt idx="5">
                  <c:v>0.177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0.0734246363806671"/>
                  <c:y val="-0.0274612461272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118426832872044"/>
                  <c:y val="-0.054922492254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710560997232271"/>
                  <c:y val="-0.04743306149255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8"/>
              <c:layout>
                <c:manualLayout>
                  <c:x val="-0.00118426832872044"/>
                  <c:y val="-0.0599154460958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5" formatCode="0.00%">
                  <c:v>0.177</c:v>
                </c:pt>
                <c:pt idx="6" formatCode="0.00%">
                  <c:v>0.197</c:v>
                </c:pt>
                <c:pt idx="7" formatCode="0.00%">
                  <c:v>0.211</c:v>
                </c:pt>
                <c:pt idx="8" formatCode="0.00%">
                  <c:v>0.215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CalPERS (New Assumptions)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0.037896586519054"/>
                  <c:y val="-0.0923696460644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627662214221832"/>
                  <c:y val="-0.0624119230165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888201246540329"/>
                  <c:y val="-0.0299577230479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710560997232262"/>
                  <c:y val="-0.029957723047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698718313945059"/>
                  <c:y val="-0.0324541999685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686875630657854"/>
                  <c:y val="-0.0274612461272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5" formatCode="0.00%">
                  <c:v>0.187</c:v>
                </c:pt>
                <c:pt idx="6" formatCode="0.00%">
                  <c:v>0.216</c:v>
                </c:pt>
                <c:pt idx="7" formatCode="0.00%">
                  <c:v>0.249</c:v>
                </c:pt>
                <c:pt idx="8" formatCode="0.00%">
                  <c:v>0.264</c:v>
                </c:pt>
                <c:pt idx="9" formatCode="0.00%">
                  <c:v>0.274</c:v>
                </c:pt>
                <c:pt idx="10" formatCode="0.00%">
                  <c:v>0.282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5936208"/>
        <c:axId val="-285433440"/>
      </c:lineChart>
      <c:catAx>
        <c:axId val="-1859362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85433440"/>
        <c:crosses val="autoZero"/>
        <c:auto val="1"/>
        <c:lblAlgn val="ctr"/>
        <c:lblOffset val="100"/>
        <c:noMultiLvlLbl val="0"/>
      </c:catAx>
      <c:valAx>
        <c:axId val="-285433440"/>
        <c:scaling>
          <c:orientation val="minMax"/>
          <c:max val="0.3"/>
          <c:min val="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in"/>
        <c:tickLblPos val="nextTo"/>
        <c:spPr>
          <a:noFill/>
          <a:ln>
            <a:solidFill>
              <a:srgbClr val="00B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85936208"/>
        <c:crosses val="autoZero"/>
        <c:crossBetween val="between"/>
        <c:majorUnit val="0.05"/>
      </c:valAx>
      <c:spPr>
        <a:solidFill>
          <a:schemeClr val="bg1">
            <a:lumMod val="65000"/>
            <a:alpha val="43000"/>
          </a:schemeClr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8077770306625"/>
          <c:y val="0.269391610977336"/>
          <c:w val="0.22589024384288"/>
          <c:h val="0.4961966432058"/>
        </c:manualLayout>
      </c:layout>
      <c:overlay val="0"/>
      <c:spPr>
        <a:noFill/>
        <a:ln>
          <a:solidFill>
            <a:srgbClr val="00B05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55A98-F988-9740-A27C-687096A1C948}" type="datetimeFigureOut">
              <a:rPr lang="en-US" smtClean="0"/>
              <a:t>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31BA1-5FC5-0F4E-BAF3-B30B01CF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31BA1-5FC5-0F4E-BAF3-B30B01CF67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31BA1-5FC5-0F4E-BAF3-B30B01CF67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4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31BA1-5FC5-0F4E-BAF3-B30B01CF67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4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2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99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746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3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9784F7C-02C1-A241-9209-0E81C8FE8132}" type="datetimeFigureOut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D044CF-775A-0245-9D62-A35A03D82A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4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Keynote</a:t>
            </a:r>
            <a:br>
              <a:rPr lang="en-US" dirty="0" smtClean="0"/>
            </a:br>
            <a:r>
              <a:rPr lang="en-US" sz="2500" dirty="0" smtClean="0"/>
              <a:t>2017 CCIS Spring Conference</a:t>
            </a:r>
            <a:endParaRPr lang="en-US" sz="2500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7" b="15867"/>
          <a:stretch/>
        </p:blipFill>
        <p:spPr>
          <a:xfrm>
            <a:off x="0" y="-1"/>
            <a:ext cx="12191999" cy="4626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7" b="17027"/>
          <a:stretch/>
        </p:blipFill>
        <p:spPr>
          <a:xfrm>
            <a:off x="-1" y="-476624"/>
            <a:ext cx="12191999" cy="5103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" y="4460227"/>
            <a:ext cx="12192002" cy="3332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44" y="5350343"/>
            <a:ext cx="3107403" cy="6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289" y="605764"/>
            <a:ext cx="9720072" cy="1499616"/>
          </a:xfrm>
        </p:spPr>
        <p:txBody>
          <a:bodyPr/>
          <a:lstStyle/>
          <a:p>
            <a:r>
              <a:rPr lang="en-US" dirty="0" smtClean="0"/>
              <a:t>K-12 proposal </a:t>
            </a:r>
            <a:r>
              <a:rPr lang="mr-IN" dirty="0" smtClean="0"/>
              <a:t>–</a:t>
            </a:r>
            <a:r>
              <a:rPr lang="en-US" dirty="0" smtClean="0"/>
              <a:t>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289" y="1944015"/>
            <a:ext cx="9720071" cy="475262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$73.5 billion for </a:t>
            </a:r>
            <a:r>
              <a:rPr lang="en-US" b="1" dirty="0"/>
              <a:t>Prop 98 </a:t>
            </a:r>
            <a:r>
              <a:rPr lang="en-US" dirty="0"/>
              <a:t>($64 billion for K-12)</a:t>
            </a:r>
          </a:p>
          <a:p>
            <a:pPr>
              <a:buFont typeface="Arial" charset="0"/>
              <a:buChar char="•"/>
            </a:pPr>
            <a:r>
              <a:rPr lang="en-US" dirty="0"/>
              <a:t>$744 million increase for </a:t>
            </a:r>
            <a:r>
              <a:rPr lang="en-US" b="1" dirty="0"/>
              <a:t>LCFF</a:t>
            </a:r>
            <a:r>
              <a:rPr lang="en-US" dirty="0"/>
              <a:t> (funding 23.67% of remaining implementation gap)</a:t>
            </a:r>
          </a:p>
          <a:p>
            <a:pPr lvl="0">
              <a:buFont typeface="Arial" charset="0"/>
              <a:buChar char="•"/>
            </a:pPr>
            <a:r>
              <a:rPr lang="en-US" dirty="0"/>
              <a:t>$287 million </a:t>
            </a:r>
            <a:r>
              <a:rPr lang="en-US" b="1" dirty="0"/>
              <a:t>one-time discretionary funding </a:t>
            </a:r>
            <a:r>
              <a:rPr lang="en-US" dirty="0"/>
              <a:t>(mandate claims offset)</a:t>
            </a:r>
          </a:p>
          <a:p>
            <a:pPr>
              <a:buFont typeface="Arial" charset="0"/>
              <a:buChar char="•"/>
            </a:pPr>
            <a:r>
              <a:rPr lang="en-US" dirty="0"/>
              <a:t>$423 million for </a:t>
            </a:r>
            <a:r>
              <a:rPr lang="en-US" b="1" dirty="0"/>
              <a:t>Prop 39 </a:t>
            </a:r>
            <a:r>
              <a:rPr lang="en-US" dirty="0"/>
              <a:t>energy efficiency grants</a:t>
            </a:r>
          </a:p>
          <a:p>
            <a:pPr lvl="0">
              <a:buFont typeface="Arial" charset="0"/>
              <a:buChar char="•"/>
            </a:pPr>
            <a:r>
              <a:rPr lang="en-US" dirty="0"/>
              <a:t>$200 million (one-time) for </a:t>
            </a:r>
            <a:r>
              <a:rPr lang="en-US" b="1" dirty="0"/>
              <a:t>CTE incentive grants </a:t>
            </a:r>
            <a:r>
              <a:rPr lang="en-US" dirty="0"/>
              <a:t>(per 2015 Budget Act)</a:t>
            </a:r>
          </a:p>
          <a:p>
            <a:pPr>
              <a:buFont typeface="Arial" charset="0"/>
              <a:buChar char="•"/>
            </a:pPr>
            <a:r>
              <a:rPr lang="en-US" dirty="0"/>
              <a:t>$93 million for </a:t>
            </a:r>
            <a:r>
              <a:rPr lang="en-US" b="1" dirty="0"/>
              <a:t>charter school ADA </a:t>
            </a:r>
            <a:r>
              <a:rPr lang="en-US" dirty="0"/>
              <a:t>growth</a:t>
            </a:r>
          </a:p>
          <a:p>
            <a:pPr lvl="0">
              <a:buFont typeface="Arial" charset="0"/>
              <a:buChar char="•"/>
            </a:pPr>
            <a:r>
              <a:rPr lang="en-US" dirty="0"/>
              <a:t>$58 million to provide COLAs to </a:t>
            </a:r>
            <a:r>
              <a:rPr lang="en-US" b="1" dirty="0"/>
              <a:t>categorical programs </a:t>
            </a:r>
            <a:r>
              <a:rPr lang="en-US" dirty="0"/>
              <a:t>outside of the LCFF</a:t>
            </a:r>
          </a:p>
          <a:p>
            <a:pPr lvl="0">
              <a:buFont typeface="Arial" charset="0"/>
              <a:buChar char="•"/>
            </a:pPr>
            <a:r>
              <a:rPr lang="en-US" dirty="0"/>
              <a:t>$30 million for tobacco/nicotine prevention programs (</a:t>
            </a:r>
            <a:r>
              <a:rPr lang="en-US" b="1" dirty="0"/>
              <a:t>Prop 56</a:t>
            </a:r>
            <a:r>
              <a:rPr lang="en-US" dirty="0"/>
              <a:t>)</a:t>
            </a:r>
          </a:p>
          <a:p>
            <a:pPr lvl="0">
              <a:buFont typeface="Arial" charset="0"/>
              <a:buChar char="•"/>
            </a:pPr>
            <a:r>
              <a:rPr lang="en-US" dirty="0"/>
              <a:t>$10 million for reducing truancy and drop out rates and supporting victims of crime (</a:t>
            </a:r>
            <a:r>
              <a:rPr lang="en-US" b="1" dirty="0"/>
              <a:t>Prop 47</a:t>
            </a:r>
            <a:r>
              <a:rPr lang="en-US" dirty="0"/>
              <a:t>)</a:t>
            </a:r>
          </a:p>
          <a:p>
            <a:pPr lvl="0">
              <a:buFont typeface="Arial" charset="0"/>
              <a:buChar char="•"/>
            </a:pPr>
            <a:r>
              <a:rPr lang="en-US" dirty="0"/>
              <a:t>$2.4 million for </a:t>
            </a:r>
            <a:r>
              <a:rPr lang="en-US" b="1" dirty="0"/>
              <a:t>county office </a:t>
            </a:r>
            <a:r>
              <a:rPr lang="en-US" dirty="0"/>
              <a:t>COLA and ADA adjustments</a:t>
            </a:r>
          </a:p>
          <a:p>
            <a:pPr lvl="0">
              <a:buFont typeface="Arial" charset="0"/>
              <a:buChar char="•"/>
            </a:pPr>
            <a:r>
              <a:rPr lang="en-US" dirty="0"/>
              <a:t>-$4.9 million for </a:t>
            </a:r>
            <a:r>
              <a:rPr lang="en-US" b="1" dirty="0"/>
              <a:t>Special Education </a:t>
            </a:r>
            <a:r>
              <a:rPr lang="en-US" dirty="0"/>
              <a:t>ADA decrease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6312"/>
            <a:ext cx="9720072" cy="1499616"/>
          </a:xfrm>
        </p:spPr>
        <p:txBody>
          <a:bodyPr/>
          <a:lstStyle/>
          <a:p>
            <a:r>
              <a:rPr lang="en-US" dirty="0" smtClean="0"/>
              <a:t>Prop 98 Changes Over Time</a:t>
            </a:r>
            <a:br>
              <a:rPr lang="en-US" dirty="0" smtClean="0"/>
            </a:br>
            <a:r>
              <a:rPr lang="en-US" sz="2500" dirty="0" smtClean="0"/>
              <a:t>(Billions of Dollars)</a:t>
            </a:r>
            <a:endParaRPr lang="en-US" sz="25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015159"/>
              </p:ext>
            </p:extLst>
          </p:nvPr>
        </p:nvGraphicFramePr>
        <p:xfrm>
          <a:off x="1383300" y="2125928"/>
          <a:ext cx="9031940" cy="375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41" y="605765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does the governor reduce prop 98 expenditures to the lower guarantee in 2015-16 and 2016-17?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741" y="2291379"/>
            <a:ext cx="9720071" cy="457650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Step 1: Cut $379 million in funding from 2015-16 by “rescoring” funding to 2016-17, including $310 million in one-time discretionary funds and $14 million for the CCEE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Step 2: Cut $506+$379 million in funding from 2016-17, in large part by deferring $859 million in LCFF payments from June 2017 to July 2017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End result: $859 million of the 2017-18 guarantee is spent on the 2016-17 deferral rather than for increases to programs and services</a:t>
            </a:r>
          </a:p>
          <a:p>
            <a:pPr lvl="1"/>
            <a:endParaRPr lang="en-US" dirty="0" smtClean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41" y="595490"/>
            <a:ext cx="9720072" cy="14996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lcff</a:t>
            </a:r>
            <a:r>
              <a:rPr lang="en-US" dirty="0" smtClean="0"/>
              <a:t> Entitlement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742" y="2095106"/>
            <a:ext cx="9720071" cy="448349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Entitlement Target = Base Grant + </a:t>
            </a:r>
            <a:r>
              <a:rPr lang="en-US" sz="3200" dirty="0" smtClean="0"/>
              <a:t>Grade Span Adjustments (GSAs) </a:t>
            </a:r>
            <a:r>
              <a:rPr lang="en-US" sz="3200" dirty="0"/>
              <a:t>+ Supplemental Grant + Concentration Grant + Add-ons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Base Grant per ADA (with </a:t>
            </a:r>
            <a:r>
              <a:rPr lang="en-US" sz="3200" b="1" dirty="0"/>
              <a:t>1.48% COLA</a:t>
            </a:r>
            <a:r>
              <a:rPr lang="en-US" sz="3200" dirty="0"/>
              <a:t>)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K-3 = $7,188 (up $105)	 7-8   = $7,513 (up $110)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4-6 = $7,295 (up $106)	 9-12 = $8,705 (up $127)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GSAs – 10.4% ($748; up $11) per K-3 ADA; 2.6% ($226; up $3) per 9-12 ADA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49" y="782820"/>
            <a:ext cx="9720072" cy="969774"/>
          </a:xfrm>
        </p:spPr>
        <p:txBody>
          <a:bodyPr/>
          <a:lstStyle/>
          <a:p>
            <a:r>
              <a:rPr lang="en-US" dirty="0" err="1" smtClean="0"/>
              <a:t>Lcff</a:t>
            </a:r>
            <a:r>
              <a:rPr lang="en-US" dirty="0" smtClean="0"/>
              <a:t> in one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9924"/>
            <a:ext cx="10515600" cy="459572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88" y="1592049"/>
            <a:ext cx="7217263" cy="4534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Lcff</a:t>
            </a:r>
            <a:r>
              <a:rPr lang="en-US" dirty="0" smtClean="0"/>
              <a:t> gap closure estimates</a:t>
            </a:r>
            <a:br>
              <a:rPr lang="en-US" dirty="0" smtClean="0"/>
            </a:br>
            <a:r>
              <a:rPr lang="en-US" sz="2500" dirty="0" smtClean="0"/>
              <a:t>(Billions of dollars)</a:t>
            </a:r>
            <a:endParaRPr lang="en-US" sz="2500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70965" y="1306060"/>
            <a:ext cx="10972800" cy="778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770965" y="2196889"/>
            <a:ext cx="10972800" cy="431448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pitchFamily="18" charset="2"/>
              <a:buNone/>
            </a:pPr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  <a:p>
            <a:endParaRPr lang="en-US" dirty="0" smtClean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32605"/>
              </p:ext>
            </p:extLst>
          </p:nvPr>
        </p:nvGraphicFramePr>
        <p:xfrm>
          <a:off x="819904" y="1925618"/>
          <a:ext cx="10723050" cy="41424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30960"/>
                <a:gridCol w="1151940"/>
                <a:gridCol w="1191450"/>
                <a:gridCol w="1191450"/>
                <a:gridCol w="1191450"/>
                <a:gridCol w="1191450"/>
                <a:gridCol w="1191450"/>
                <a:gridCol w="1191450"/>
                <a:gridCol w="1191450"/>
              </a:tblGrid>
              <a:tr h="701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u="sng" dirty="0" smtClean="0">
                          <a:latin typeface="Helvetica Neue"/>
                          <a:cs typeface="Helvetica Neue"/>
                        </a:rPr>
                        <a:t>2013-14</a:t>
                      </a:r>
                      <a:endParaRPr lang="en-US" sz="1600" b="1" u="sng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u="sng" dirty="0" smtClean="0">
                          <a:latin typeface="Helvetica Neue"/>
                          <a:cs typeface="Helvetica Neue"/>
                        </a:rPr>
                        <a:t>2014-15</a:t>
                      </a:r>
                      <a:endParaRPr lang="en-US" sz="1600" b="1" u="sng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u="sng" dirty="0" smtClean="0">
                          <a:latin typeface="Helvetica Neue"/>
                          <a:cs typeface="Helvetica Neue"/>
                        </a:rPr>
                        <a:t>2015-16</a:t>
                      </a:r>
                      <a:endParaRPr lang="en-US" sz="1600" b="1" u="sng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u="sng" dirty="0" smtClean="0">
                          <a:latin typeface="Helvetica Neue"/>
                          <a:cs typeface="Helvetica Neue"/>
                        </a:rPr>
                        <a:t>2016-17</a:t>
                      </a:r>
                      <a:endParaRPr lang="en-US" sz="1600" b="1" u="sng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u="sng" dirty="0" smtClean="0">
                          <a:latin typeface="Helvetica Neue"/>
                          <a:cs typeface="Helvetica Neue"/>
                        </a:rPr>
                        <a:t>2017-18</a:t>
                      </a:r>
                      <a:endParaRPr lang="en-US" sz="1600" b="1" u="sng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u="sng" dirty="0" smtClean="0">
                          <a:latin typeface="Helvetica Neue"/>
                          <a:cs typeface="Helvetica Neue"/>
                        </a:rPr>
                        <a:t>2018-19</a:t>
                      </a:r>
                      <a:endParaRPr lang="en-US" sz="1600" b="1" u="sng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 smtClean="0">
                          <a:latin typeface="Helvetica Neue"/>
                          <a:cs typeface="Helvetica Neue"/>
                        </a:rPr>
                        <a:t>2019-20</a:t>
                      </a:r>
                      <a:endParaRPr lang="en-US" sz="1600" b="1" u="sng" dirty="0" smtClean="0">
                        <a:latin typeface="Helvetica Neue"/>
                        <a:cs typeface="Helvetica Neu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600" b="1" u="sng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u="sng" dirty="0" smtClean="0">
                          <a:latin typeface="Helvetica Neue"/>
                          <a:cs typeface="Helvetica Neue"/>
                        </a:rPr>
                        <a:t>2020-21</a:t>
                      </a:r>
                      <a:endParaRPr lang="en-US" sz="1600" b="1" u="sng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885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Transition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Funding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$2.087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$4.722</a:t>
                      </a: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$5.994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$2.942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$.744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$1.904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$2.022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$2.294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885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Gap Closure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12.02%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29.99%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51.97%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55.28%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23.67%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53.85%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68.94%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latin typeface="Helvetica Neue"/>
                          <a:cs typeface="Helvetica Neue"/>
                        </a:rPr>
                        <a:t>100%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673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COLA</a:t>
                      </a:r>
                      <a:endParaRPr lang="en-US" sz="1600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1.57%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0.85%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1.02%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0.00%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1.48%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2.40%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2.53%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2.66%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997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latin typeface="Helvetica Neue"/>
                          <a:cs typeface="Helvetica Neue"/>
                        </a:rPr>
                        <a:t>Percent of Target Funded</a:t>
                      </a:r>
                      <a:endParaRPr lang="en-US" sz="1600" b="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smtClean="0">
                          <a:latin typeface="Helvetica Neue"/>
                          <a:cs typeface="Helvetica Neue"/>
                        </a:rPr>
                        <a:t>  72%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smtClean="0">
                          <a:latin typeface="Helvetica Neue"/>
                          <a:cs typeface="Helvetica Neue"/>
                        </a:rPr>
                        <a:t>  80%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latin typeface="Helvetica Neue"/>
                          <a:cs typeface="Helvetica Neue"/>
                        </a:rPr>
                        <a:t>  90%</a:t>
                      </a:r>
                      <a:endParaRPr lang="en-US" sz="16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 96%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 96%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97%*</a:t>
                      </a: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98%*</a:t>
                      </a: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*estimated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100%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categorical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06858"/>
            <a:ext cx="10432766" cy="4751849"/>
          </a:xfrm>
        </p:spPr>
        <p:txBody>
          <a:bodyPr numCol="2">
            <a:normAutofit fontScale="85000" lnSpcReduction="10000"/>
          </a:bodyPr>
          <a:lstStyle/>
          <a:p>
            <a:pPr marL="223838" indent="-2238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u="sng" dirty="0"/>
              <a:t>Proposed for Ongoing Funding (no COLA)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000" dirty="0"/>
              <a:t>Adult Education ($500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Adults in Correctional Facilities ($15.1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After School Education and Safety Program ($547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Agricultural Education Incentive Program ($4.1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California Partnership Academies ($21.4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California School Information Services ($5.8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Child Nutrition – Breakfast Startup ($1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College and Career Planning Website ($2.5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County Office Fiscal Oversight ($5.3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K-12 Internet Access ($8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Specialized Secondary Programs ($4.89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State Testing Program ($110.4 million)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Teacher Dismissal ($40,000)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Safe Neighborhoods and Schools Fund ($10.6)</a:t>
            </a:r>
            <a:endParaRPr lang="en-US" sz="2000" b="1" u="sng" dirty="0"/>
          </a:p>
          <a:p>
            <a:pPr marL="450850" indent="-2222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u="sng" dirty="0" smtClean="0"/>
              <a:t>Proposed </a:t>
            </a:r>
            <a:r>
              <a:rPr lang="en-US" sz="2400" b="1" u="sng" dirty="0"/>
              <a:t>for Ongoing Funding (1.48% </a:t>
            </a:r>
            <a:r>
              <a:rPr lang="en-US" sz="2400" b="1" u="sng" dirty="0" smtClean="0"/>
              <a:t>COLA)</a:t>
            </a:r>
          </a:p>
          <a:p>
            <a:pPr marL="463550" indent="-111125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 smtClean="0"/>
              <a:t>American </a:t>
            </a:r>
            <a:r>
              <a:rPr lang="en-US" sz="2000" dirty="0"/>
              <a:t>Indian Early Childhood Education Program ($558,000)</a:t>
            </a:r>
          </a:p>
          <a:p>
            <a:pPr marL="463550" indent="-111125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American Indian Education Centers ($4.138 million)</a:t>
            </a:r>
          </a:p>
          <a:p>
            <a:pPr marL="463550" indent="-111125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Child Nutrition ($161 million)</a:t>
            </a:r>
          </a:p>
          <a:p>
            <a:pPr marL="463550" indent="-111125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Foster Youth Programs ($25.75 million)</a:t>
            </a:r>
          </a:p>
          <a:p>
            <a:pPr marL="463550" indent="-111125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Special Education ($3.149 billion)</a:t>
            </a:r>
            <a:r>
              <a:rPr lang="en-US" sz="2400" dirty="0"/>
              <a:t> </a:t>
            </a:r>
          </a:p>
          <a:p>
            <a:pPr marL="450850" indent="-222250"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  <a:p>
            <a:pPr marL="2286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u="sng" dirty="0"/>
              <a:t>One-Time Funding</a:t>
            </a:r>
          </a:p>
          <a:p>
            <a:pPr marL="352425" indent="-123825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000" dirty="0"/>
              <a:t>CTE Incentive Grant ($200 million)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discretionary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74848"/>
            <a:ext cx="9720071" cy="445419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$287 million (total of more than $5 billion over 4 years) fully discretionary one-time funding to school districts, county offices, and charter schools</a:t>
            </a:r>
          </a:p>
          <a:p>
            <a:pPr>
              <a:buFont typeface="Arial" charset="0"/>
              <a:buChar char="•"/>
            </a:pPr>
            <a:r>
              <a:rPr lang="en-US" dirty="0"/>
              <a:t>Considerably less than prior years </a:t>
            </a:r>
            <a:r>
              <a:rPr lang="mr-IN" dirty="0"/>
              <a:t>–</a:t>
            </a:r>
            <a:r>
              <a:rPr lang="en-US" dirty="0"/>
              <a:t> about </a:t>
            </a:r>
            <a:r>
              <a:rPr lang="en-US" b="1" dirty="0"/>
              <a:t>$48 per ADA</a:t>
            </a:r>
          </a:p>
          <a:p>
            <a:pPr>
              <a:buFont typeface="Arial" charset="0"/>
              <a:buChar char="•"/>
            </a:pPr>
            <a:r>
              <a:rPr lang="en-US" dirty="0"/>
              <a:t>Likely to change by final budget act based on negotiations and revised revenue estimates</a:t>
            </a:r>
          </a:p>
          <a:p>
            <a:pPr>
              <a:buFont typeface="Arial" charset="0"/>
              <a:buChar char="•"/>
            </a:pPr>
            <a:r>
              <a:rPr lang="en-US" dirty="0"/>
              <a:t>Funds received will directly offset any unreimbursed state mandate claims, but all LEAs receive funds regardless of mandate claims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33" y="322457"/>
            <a:ext cx="11201755" cy="2210536"/>
          </a:xfrm>
        </p:spPr>
        <p:txBody>
          <a:bodyPr>
            <a:normAutofit/>
          </a:bodyPr>
          <a:lstStyle/>
          <a:p>
            <a:r>
              <a:rPr lang="en-US" dirty="0" smtClean="0"/>
              <a:t>Governor’s Budget 2017-18</a:t>
            </a:r>
            <a:br>
              <a:rPr lang="en-US" dirty="0" smtClean="0"/>
            </a:br>
            <a:r>
              <a:rPr lang="en-US" b="1" dirty="0" smtClean="0"/>
              <a:t>other KEY budget issues and programs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40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2" y="3461656"/>
            <a:ext cx="5331286" cy="487230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pension costs: what has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74028"/>
            <a:ext cx="9720073" cy="402336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Market conditions</a:t>
            </a:r>
          </a:p>
          <a:p>
            <a:pPr lvl="1"/>
            <a:r>
              <a:rPr lang="en-US" sz="2400" dirty="0"/>
              <a:t>Last year, both </a:t>
            </a:r>
            <a:r>
              <a:rPr lang="en-US" sz="2400" dirty="0" err="1"/>
              <a:t>CalSTRS</a:t>
            </a:r>
            <a:r>
              <a:rPr lang="en-US" sz="2400" dirty="0"/>
              <a:t> and CalPERS experienced investment returns of nearly 0%</a:t>
            </a:r>
          </a:p>
          <a:p>
            <a:pPr lvl="1"/>
            <a:r>
              <a:rPr lang="en-US" sz="2400" dirty="0"/>
              <a:t>Analysts predicting greater economic uncertainty and lower yields</a:t>
            </a:r>
          </a:p>
          <a:p>
            <a:pPr lvl="1"/>
            <a:r>
              <a:rPr lang="en-US" sz="2400" dirty="0"/>
              <a:t>The investment risks required to meet 7.5% return are either impractical or impossible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Demographic changes</a:t>
            </a:r>
          </a:p>
          <a:p>
            <a:pPr lvl="1"/>
            <a:r>
              <a:rPr lang="en-US" sz="2400" dirty="0"/>
              <a:t>Longer life expectancy is increasing future benefit costs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Fund sustainability</a:t>
            </a:r>
          </a:p>
          <a:p>
            <a:pPr lvl="1"/>
            <a:r>
              <a:rPr lang="en-US" sz="2400" dirty="0"/>
              <a:t>Increased risk of negative cash flow and inability to meet long-term obligations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490"/>
            <a:ext cx="9720072" cy="1499616"/>
          </a:xfrm>
        </p:spPr>
        <p:txBody>
          <a:bodyPr/>
          <a:lstStyle/>
          <a:p>
            <a:r>
              <a:rPr lang="en-US" dirty="0" smtClean="0"/>
              <a:t>Political Backdrop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064"/>
            <a:ext cx="10515600" cy="471901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Consequential election year for K-12 education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Proposition 55 extends high-income earner tax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Proposition 51 and local school bonds combined allow for nearly $27 billion  investment in school building and modernization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Democrats capture two-thirds majority in both houses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Rise of the “Mods” blunts impact of control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Eye toward maintaining super-majorities may prevent the full exercise of new power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Federal policies unpredictable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K-12 Funding?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Vouchers or Charters?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Will Friedrich’s Case Re-emerge?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pension costs: key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In December 2016, the </a:t>
            </a:r>
            <a:r>
              <a:rPr lang="en-US" sz="2400" b="1" dirty="0"/>
              <a:t>CalPERS</a:t>
            </a:r>
            <a:r>
              <a:rPr lang="en-US" sz="2400" dirty="0"/>
              <a:t> board voted to decrease the assumed rate of return (“discount rate”) from 7.5% to 7.0%, which will lower CalPERS’s funding level and cause contribution rates to increase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In response to stakeholders, implementation of the new discount rate will be deferred by one year and, thereafter, phased-in: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Change will impact employer contribution rate starting in 2018-19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66" y="3498386"/>
            <a:ext cx="5271739" cy="2202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cap="none" dirty="0" err="1" smtClean="0"/>
              <a:t>al</a:t>
            </a:r>
            <a:r>
              <a:rPr lang="en-US" dirty="0" err="1" smtClean="0"/>
              <a:t>strs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cap="none" dirty="0" err="1" smtClean="0"/>
              <a:t>al</a:t>
            </a:r>
            <a:r>
              <a:rPr lang="en-US" dirty="0" err="1" smtClean="0"/>
              <a:t>pers</a:t>
            </a:r>
            <a:r>
              <a:rPr lang="en-US" dirty="0" smtClean="0"/>
              <a:t> contribution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283451"/>
              </p:ext>
            </p:extLst>
          </p:nvPr>
        </p:nvGraphicFramePr>
        <p:xfrm>
          <a:off x="1023937" y="1873406"/>
          <a:ext cx="10852111" cy="443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pension costs: 2017-18 Budget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385876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Contribution rate increases for 2017-18 will exceed our Prop. 98 increase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Annual retirement contributions for school employers will increase by more than $3.57 billion in the next seven years</a:t>
            </a:r>
          </a:p>
          <a:p>
            <a:pPr>
              <a:buFont typeface="Arial" charset="0"/>
              <a:buChar char="•"/>
            </a:pPr>
            <a:r>
              <a:rPr lang="en-US" dirty="0"/>
              <a:t>In November (before CalPERS changed its discount rate), the LAO forecasted the impact of rate increases, plus compensation growth: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“Compared with 2013–14 levels, total district contributions to </a:t>
            </a:r>
            <a:r>
              <a:rPr lang="en-US" dirty="0" err="1"/>
              <a:t>CalSTRS</a:t>
            </a:r>
            <a:r>
              <a:rPr lang="en-US" dirty="0"/>
              <a:t> and CalPERS are anticipated to be nearly $6 billion higher annually by 2020–21. (Of this total cost increase, about 70 percent relates to </a:t>
            </a:r>
            <a:r>
              <a:rPr lang="en-US" dirty="0" err="1"/>
              <a:t>CalSTRS</a:t>
            </a:r>
            <a:r>
              <a:rPr lang="en-US" dirty="0"/>
              <a:t>.)”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19" y="2610315"/>
            <a:ext cx="6733477" cy="1221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186" y="5943600"/>
            <a:ext cx="62335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 Assumes no change in compensation growth</a:t>
            </a:r>
          </a:p>
          <a:p>
            <a:r>
              <a:rPr lang="en-US" sz="1600" dirty="0"/>
              <a:t>**  CalPERS projection includes K-12 and Community Colleges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71696" cy="1499616"/>
          </a:xfrm>
        </p:spPr>
        <p:txBody>
          <a:bodyPr/>
          <a:lstStyle/>
          <a:p>
            <a:r>
              <a:rPr lang="en-US" smtClean="0"/>
              <a:t>Rising pension costs: issues to watch in 2017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6" y="2084832"/>
            <a:ext cx="9720073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Adoption of new </a:t>
            </a:r>
            <a:r>
              <a:rPr lang="en-US" dirty="0" err="1"/>
              <a:t>CalSTRS</a:t>
            </a:r>
            <a:r>
              <a:rPr lang="en-US" dirty="0"/>
              <a:t> assumptions (likely next month)</a:t>
            </a:r>
          </a:p>
          <a:p>
            <a:pPr>
              <a:buFont typeface="Arial" charset="0"/>
              <a:buChar char="•"/>
            </a:pPr>
            <a:r>
              <a:rPr lang="en-US" dirty="0"/>
              <a:t>CalPERS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Two more opportunities to impact contribution rates: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Risk Mitigation Strategy – Further lowers discount rate in good years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Asset Liability Management process – Quadrennial review of market forecast, fund status, and key assumptions.</a:t>
            </a:r>
          </a:p>
          <a:p>
            <a:pPr>
              <a:buFont typeface="Arial" charset="0"/>
              <a:buChar char="•"/>
            </a:pPr>
            <a:r>
              <a:rPr lang="en-US" dirty="0"/>
              <a:t>California Supreme Court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Will clarify whether pension benefits can be modified for active members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The facts of each case pertain to PEPRA rules (calculating pensionable compensation, purchase of “airtime,” post-retirement COLA adjustments, etc.)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Likely awaiting one more appellate decision before CA Supreme Court hears arguments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3270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November </a:t>
            </a:r>
            <a:r>
              <a:rPr lang="en-US" sz="3200" dirty="0"/>
              <a:t>2016 facilities bonds 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$9 billion statewide bond  (Prop 51)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$ 2 billion Community Colleges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$ 7 billion K-12</a:t>
            </a:r>
          </a:p>
          <a:p>
            <a:pPr lvl="2">
              <a:buFont typeface="Arial" charset="0"/>
              <a:buChar char="•"/>
            </a:pPr>
            <a:r>
              <a:rPr lang="en-US" sz="1800" dirty="0"/>
              <a:t>$3 billion New Construction</a:t>
            </a:r>
          </a:p>
          <a:p>
            <a:pPr lvl="2">
              <a:buFont typeface="Arial" charset="0"/>
              <a:buChar char="•"/>
            </a:pPr>
            <a:r>
              <a:rPr lang="en-US" sz="1800" dirty="0"/>
              <a:t>$3 billion Modernization</a:t>
            </a:r>
          </a:p>
          <a:p>
            <a:pPr lvl="2">
              <a:buFont typeface="Arial" charset="0"/>
              <a:buChar char="•"/>
            </a:pPr>
            <a:r>
              <a:rPr lang="en-US" sz="1800" dirty="0"/>
              <a:t>$500 million Charters</a:t>
            </a:r>
          </a:p>
          <a:p>
            <a:pPr lvl="2">
              <a:buFont typeface="Arial" charset="0"/>
              <a:buChar char="•"/>
            </a:pPr>
            <a:r>
              <a:rPr lang="en-US" sz="1800" dirty="0"/>
              <a:t>$500 million CTE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Continues current School Facilities Program (SFP) in place on January 1, 2015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About $20 billion in local school facility measures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1"/>
            <a:ext cx="9720073" cy="444978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Governor’s budget did not include any specific new special education proposals</a:t>
            </a:r>
          </a:p>
          <a:p>
            <a:pPr>
              <a:buFont typeface="Arial" charset="0"/>
              <a:buChar char="•"/>
            </a:pPr>
            <a:r>
              <a:rPr lang="en-US" dirty="0"/>
              <a:t>Governor calls for renewed discussion with stakeholders on redesigning the state’s special education funding model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Governor has long favored a system that funds districts directly through LCFF, rather than through SELPAs</a:t>
            </a:r>
          </a:p>
          <a:p>
            <a:pPr>
              <a:buFont typeface="Arial" charset="0"/>
              <a:buChar char="•"/>
            </a:pPr>
            <a:r>
              <a:rPr lang="en-US" dirty="0"/>
              <a:t>According to the Governor, any special education reforms should mirror LCFF principles: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School funding mechanisms should be equitable, transparent, easy to understand, and focused on the needs of students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General purpose funding should cover the full range of costs to educate all students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School districts should be provided the flexibility to establish goals and design innovative ways of delivering services to all students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School districts are responsible for planning and implementing programs that lead to continuous improvement, measured by academic outcomes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Educator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Does not include additional resources to address growing educator shortage (teachers and administrators)</a:t>
            </a:r>
          </a:p>
          <a:p>
            <a:pPr>
              <a:buFont typeface="Arial" charset="0"/>
              <a:buChar char="•"/>
            </a:pPr>
            <a:r>
              <a:rPr lang="en-US" dirty="0"/>
              <a:t>Proposal highlights investments contained in the 2016-17 State Budget and some of the on-going work at the Commission on Teacher Credentialing</a:t>
            </a:r>
          </a:p>
          <a:p>
            <a:pPr>
              <a:buFont typeface="Arial" charset="0"/>
              <a:buChar char="•"/>
            </a:pPr>
            <a:r>
              <a:rPr lang="en-US" dirty="0"/>
              <a:t>Expect a number of legislative proposals in 2017 to make further attempts at addressing this growing problem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care and early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2016-17 Budget Act included a three-year $100 million investment in 8,877 California State Preschool Program (CSPP) slots through 2019-20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Would add 2,959 slots on April 1st each year through 2020</a:t>
            </a:r>
          </a:p>
          <a:p>
            <a:pPr>
              <a:buFont typeface="Arial" charset="0"/>
              <a:buChar char="•"/>
            </a:pPr>
            <a:r>
              <a:rPr lang="en-US" dirty="0"/>
              <a:t>Governor proposes pausing the augmentation for 2017-18 for both CSPP slots and provider standard reimbursement rate increases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Essentially shifts implementation of the plan over four years, instead of three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Administration estimates this saves $121.4 million in non-Prop. 98 GF and $105.4 million in Prop. 98 GF</a:t>
            </a:r>
          </a:p>
          <a:p>
            <a:pPr>
              <a:buFont typeface="Arial" charset="0"/>
              <a:buChar char="•"/>
            </a:pPr>
            <a:r>
              <a:rPr lang="en-US" dirty="0"/>
              <a:t>Governor’s proposal also includes a net increase of $4.8 million in federal Child Care and Development funds and $120.1 million in federal funds for Temporary Assistance for Needy Families, for a total of $736.6 million in federal funding for these purposes</a:t>
            </a:r>
          </a:p>
          <a:p>
            <a:pPr>
              <a:buFont typeface="Arial" charset="0"/>
              <a:buChar char="•"/>
            </a:pPr>
            <a:r>
              <a:rPr lang="en-US" dirty="0"/>
              <a:t>Governor proposes a number of ideas to streamline and better align early education programs to transitional kindergarten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programs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000" b="1" dirty="0"/>
              <a:t>Career Technical Education Incentive Grant Program</a:t>
            </a:r>
            <a:r>
              <a:rPr lang="en-US" sz="2000" dirty="0"/>
              <a:t> – proposes funding final year of the three-year program at $200 million</a:t>
            </a:r>
          </a:p>
          <a:p>
            <a:pPr>
              <a:buFont typeface="Arial" charset="0"/>
              <a:buChar char="•"/>
            </a:pPr>
            <a:r>
              <a:rPr lang="en-US" sz="2000" b="1" dirty="0"/>
              <a:t>Adult Education Block Grant Program</a:t>
            </a:r>
            <a:r>
              <a:rPr lang="en-US" sz="2000" dirty="0"/>
              <a:t> – proposes $500 million on-going Prop 98 funding, no changes to the program</a:t>
            </a:r>
          </a:p>
          <a:p>
            <a:pPr>
              <a:buFont typeface="Arial" charset="0"/>
              <a:buChar char="•"/>
            </a:pPr>
            <a:r>
              <a:rPr lang="en-US" sz="2000" b="1" dirty="0"/>
              <a:t>Transportation</a:t>
            </a:r>
            <a:r>
              <a:rPr lang="en-US" sz="2000" dirty="0"/>
              <a:t> </a:t>
            </a:r>
            <a:r>
              <a:rPr lang="mr-IN" sz="2000" dirty="0"/>
              <a:t>–</a:t>
            </a:r>
            <a:r>
              <a:rPr lang="en-US" sz="2000" dirty="0"/>
              <a:t> ARB/AQMD opportunities for full funding of zero-emission buses</a:t>
            </a:r>
          </a:p>
          <a:p>
            <a:pPr>
              <a:buFont typeface="Arial" charset="0"/>
              <a:buChar char="•"/>
            </a:pPr>
            <a:r>
              <a:rPr lang="en-US" sz="2000" b="1" dirty="0"/>
              <a:t>Child Nutrition </a:t>
            </a:r>
            <a:r>
              <a:rPr lang="mr-IN" sz="2000" dirty="0"/>
              <a:t>–</a:t>
            </a:r>
            <a:r>
              <a:rPr lang="en-US" sz="2000" dirty="0"/>
              <a:t> $161 million funding reflects COLA and projected meal counts</a:t>
            </a:r>
          </a:p>
          <a:p>
            <a:pPr>
              <a:buFont typeface="Arial" charset="0"/>
              <a:buChar char="•"/>
            </a:pPr>
            <a:r>
              <a:rPr lang="en-US" sz="2000" b="1" dirty="0"/>
              <a:t>Proposition 56 </a:t>
            </a:r>
            <a:r>
              <a:rPr lang="en-US" sz="2000" dirty="0"/>
              <a:t>– Increases cigarette tax, Governor proposes $30 million to support tobacco and nicotine prevention and reduction programs in K-12 schools</a:t>
            </a:r>
          </a:p>
          <a:p>
            <a:pPr>
              <a:buFont typeface="Arial" charset="0"/>
              <a:buChar char="•"/>
            </a:pPr>
            <a:r>
              <a:rPr lang="en-US" sz="2000" b="1" dirty="0"/>
              <a:t>Proposition 47 </a:t>
            </a:r>
            <a:r>
              <a:rPr lang="en-US" sz="2000" dirty="0"/>
              <a:t>- $10 million for reducing truancy and drop out rates and supporting victims of crime </a:t>
            </a:r>
          </a:p>
          <a:p>
            <a:pPr>
              <a:buFont typeface="Arial" charset="0"/>
              <a:buChar char="•"/>
            </a:pPr>
            <a:r>
              <a:rPr lang="en-US" sz="2000" b="1" dirty="0"/>
              <a:t>Budget Reserve Cap </a:t>
            </a:r>
            <a:r>
              <a:rPr lang="mr-IN" sz="2000" dirty="0"/>
              <a:t>–</a:t>
            </a:r>
            <a:r>
              <a:rPr lang="en-US" sz="2000" dirty="0"/>
              <a:t> No resolution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January </a:t>
            </a:r>
            <a:r>
              <a:rPr lang="mr-IN" sz="2800" dirty="0"/>
              <a:t>–</a:t>
            </a:r>
            <a:r>
              <a:rPr lang="en-US" sz="2800" dirty="0"/>
              <a:t>May: Budget committees review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LAO issues detailed review of Governor’s plan – expect support for spending restraint and slightly higher revenue forecast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Budget subcommittee process 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May Revision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On-time budget in June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358" y="4170035"/>
            <a:ext cx="392035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“This year’s budget will be the most difficult that we have faced since 2012. The surging tide of revenues that we enjoyed the past few years appears to have turned.”</a:t>
            </a:r>
          </a:p>
          <a:p>
            <a:r>
              <a:rPr lang="en-US" sz="1400" b="1" dirty="0"/>
              <a:t>								</a:t>
            </a:r>
            <a:r>
              <a:rPr lang="en-US" sz="1400" i="1" dirty="0"/>
              <a:t>- Governor Edmund G. Brown, Jr., January 10, 2017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" y="578864"/>
            <a:ext cx="5037366" cy="3702679"/>
          </a:xfrm>
          <a:prstGeom prst="rect">
            <a:avLst/>
          </a:prstGeom>
        </p:spPr>
      </p:pic>
      <p:pic>
        <p:nvPicPr>
          <p:cNvPr id="6" name="Picture 2" descr="http://cdn.abclocal.go.com/content/kabc/images/cms/1695843_1280x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38" y="1196332"/>
            <a:ext cx="6257679" cy="3710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 Capitol Advisors: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40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2" y="3461656"/>
            <a:ext cx="5331286" cy="487230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36" y="2657772"/>
            <a:ext cx="1986455" cy="2483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2635" y="5140841"/>
            <a:ext cx="2867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Barrett Snider</a:t>
            </a:r>
          </a:p>
          <a:p>
            <a:r>
              <a:rPr lang="en-US" dirty="0" smtClean="0"/>
              <a:t>Partner</a:t>
            </a:r>
          </a:p>
          <a:p>
            <a:r>
              <a:rPr lang="en-US" dirty="0" err="1" smtClean="0"/>
              <a:t>barrett@capitoladvisors.org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08852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No surprises from Governor Brown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Conservative revenue estimates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Cautious spending plan with no new programs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Backdrop of general economic uncertainty 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K-12 budget is straightforward, but pension costs raising serious concerns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Legislature may have other priorities, but all sides will have to wait for May revenue numbers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LAO believes Governor’s 2017-18 revenue estimates are low and inconsistent with his economic outlook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4128" y="717218"/>
            <a:ext cx="9720072" cy="1080804"/>
          </a:xfrm>
        </p:spPr>
        <p:txBody>
          <a:bodyPr/>
          <a:lstStyle/>
          <a:p>
            <a:r>
              <a:rPr lang="en-US" dirty="0" err="1" smtClean="0"/>
              <a:t>Sco</a:t>
            </a:r>
            <a:r>
              <a:rPr lang="en-US" dirty="0" smtClean="0"/>
              <a:t> monthly tax receipts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28945"/>
              </p:ext>
            </p:extLst>
          </p:nvPr>
        </p:nvGraphicFramePr>
        <p:xfrm>
          <a:off x="733123" y="851151"/>
          <a:ext cx="11374580" cy="532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5525"/>
                <a:gridCol w="3596444"/>
                <a:gridCol w="3732611"/>
              </a:tblGrid>
              <a:tr h="683343">
                <a:tc gridSpan="3">
                  <a:txBody>
                    <a:bodyPr/>
                    <a:lstStyle/>
                    <a:p>
                      <a:pPr algn="ctr"/>
                      <a:endParaRPr lang="en-US" sz="4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455">
                <a:tc gridSpan="3">
                  <a:txBody>
                    <a:bodyPr/>
                    <a:lstStyle/>
                    <a:p>
                      <a:pPr algn="ctr"/>
                      <a:endParaRPr lang="en-US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8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u="non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Actual </a:t>
                      </a:r>
                      <a:r>
                        <a:rPr lang="en-US" sz="2400" b="1" u="non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Over</a:t>
                      </a:r>
                      <a:r>
                        <a:rPr lang="en-US" sz="2400" u="none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or (</a:t>
                      </a:r>
                      <a:r>
                        <a:rPr lang="en-US" sz="2400" u="none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Under)</a:t>
                      </a:r>
                      <a:r>
                        <a:rPr lang="en-US" sz="2400" u="none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Estimates</a:t>
                      </a:r>
                      <a:endParaRPr lang="en-US" sz="2400" u="non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7089">
                <a:tc>
                  <a:txBody>
                    <a:bodyPr/>
                    <a:lstStyle/>
                    <a:p>
                      <a:pPr algn="l"/>
                      <a:r>
                        <a:rPr lang="en-US" sz="2400" u="sng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FY 2016</a:t>
                      </a:r>
                      <a:endParaRPr lang="en-US" sz="2400" u="sng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Amount*</a:t>
                      </a:r>
                      <a:endParaRPr lang="en-US" sz="2400" u="sng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Percentage</a:t>
                      </a:r>
                      <a:endParaRPr lang="en-US" sz="2400" u="sng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r>
                        <a:rPr lang="en-US" sz="2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through July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($591)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(9.8%)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270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r>
                        <a:rPr lang="en-US" sz="2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through August 31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($166)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(1.2%)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270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Total through</a:t>
                      </a:r>
                      <a:r>
                        <a:rPr lang="en-US" sz="2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September 30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($14)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(0.1%)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270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Total through October</a:t>
                      </a:r>
                      <a:r>
                        <a:rPr lang="en-US" sz="2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31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($345)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(1.1%)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270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Total through</a:t>
                      </a:r>
                      <a:r>
                        <a:rPr lang="en-US" sz="2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November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$212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0.5%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270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Total through December</a:t>
                      </a:r>
                      <a:r>
                        <a:rPr lang="en-US" sz="2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31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($1,666)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(3.1%)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270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r>
                        <a:rPr lang="en-US" sz="2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through June 30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??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??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4985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*Cumulative Dollars in Millions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16" y="636587"/>
            <a:ext cx="9720072" cy="1499616"/>
          </a:xfrm>
        </p:spPr>
        <p:txBody>
          <a:bodyPr/>
          <a:lstStyle/>
          <a:p>
            <a:r>
              <a:rPr lang="en-US" dirty="0" smtClean="0"/>
              <a:t>State general fund revenues projected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398835"/>
              </p:ext>
            </p:extLst>
          </p:nvPr>
        </p:nvGraphicFramePr>
        <p:xfrm>
          <a:off x="725050" y="1952572"/>
          <a:ext cx="9720263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92" y="550149"/>
            <a:ext cx="9720072" cy="1499616"/>
          </a:xfrm>
        </p:spPr>
        <p:txBody>
          <a:bodyPr/>
          <a:lstStyle/>
          <a:p>
            <a:r>
              <a:rPr lang="en-US" dirty="0" smtClean="0"/>
              <a:t>General fund spending and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69" y="2184963"/>
            <a:ext cx="10515600" cy="36903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/>
              <a:t>$122.5 billion </a:t>
            </a:r>
            <a:r>
              <a:rPr lang="en-US" sz="2800" dirty="0"/>
              <a:t>GF spending (including transfers)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$2.3 billion Prop 2 “Rainy Day” transfer, half to Budget Stabilization Account (BSA) and half to pay down state debts and liabilities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BSA projected to reach $7.9 billion by end of 2017-18</a:t>
            </a:r>
          </a:p>
          <a:p>
            <a:pPr>
              <a:buFont typeface="Arial" charset="0"/>
              <a:buChar char="•"/>
            </a:pPr>
            <a:r>
              <a:rPr lang="en-US" sz="2800" b="1" dirty="0"/>
              <a:t>Total general fund reserve is almost $9.5 billion</a:t>
            </a:r>
            <a:r>
              <a:rPr lang="en-US" sz="2800" dirty="0"/>
              <a:t>, including the $1.6 billion discretionary general fund reserve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“Budget Solutions”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77316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The Governor identifies a potential $1.6 billion budget deficit by end of 2017-18, but includes about $3.2 billion in actions to reduce spending growth</a:t>
            </a:r>
          </a:p>
          <a:p>
            <a:pPr lvl="1"/>
            <a:r>
              <a:rPr lang="en-US" sz="2400" dirty="0"/>
              <a:t>$1.7 billion from adjustments to Prop 98 guarantee</a:t>
            </a:r>
          </a:p>
          <a:p>
            <a:pPr lvl="1"/>
            <a:r>
              <a:rPr lang="en-US" sz="2400" dirty="0"/>
              <a:t>$400 million </a:t>
            </a:r>
            <a:r>
              <a:rPr lang="mr-IN" sz="2400" dirty="0"/>
              <a:t>–</a:t>
            </a:r>
            <a:r>
              <a:rPr lang="en-US" sz="2400" dirty="0"/>
              <a:t> eliminate affordable housing funding</a:t>
            </a:r>
          </a:p>
          <a:p>
            <a:pPr lvl="1"/>
            <a:r>
              <a:rPr lang="en-US" sz="2400" dirty="0"/>
              <a:t>$300 million </a:t>
            </a:r>
            <a:r>
              <a:rPr lang="mr-IN" sz="2400" dirty="0"/>
              <a:t>–</a:t>
            </a:r>
            <a:r>
              <a:rPr lang="en-US" sz="2400" dirty="0"/>
              <a:t> cancel transfer for state office buildings</a:t>
            </a:r>
          </a:p>
          <a:p>
            <a:pPr lvl="1"/>
            <a:r>
              <a:rPr lang="en-US" sz="2400" dirty="0"/>
              <a:t>$104 million </a:t>
            </a:r>
            <a:r>
              <a:rPr lang="mr-IN" sz="2400" dirty="0"/>
              <a:t>–</a:t>
            </a:r>
            <a:r>
              <a:rPr lang="en-US" sz="2400" dirty="0"/>
              <a:t> delay child care rate augmentations</a:t>
            </a:r>
          </a:p>
          <a:p>
            <a:pPr lvl="1"/>
            <a:r>
              <a:rPr lang="en-US" sz="2400" dirty="0"/>
              <a:t>$657 million in other actions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34" y="627257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Governor’s Budget 2017-18</a:t>
            </a:r>
            <a:br>
              <a:rPr lang="en-US" dirty="0" smtClean="0"/>
            </a:br>
            <a:r>
              <a:rPr lang="en-US" sz="7000" b="1" dirty="0" smtClean="0"/>
              <a:t>K-12 Education budget</a:t>
            </a:r>
            <a:endParaRPr lang="en-US" sz="7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40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2" y="3461656"/>
            <a:ext cx="5331286" cy="487230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0" y="6180128"/>
            <a:ext cx="1837888" cy="4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C0C0C0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818</TotalTime>
  <Words>1819</Words>
  <Application>Microsoft Macintosh PowerPoint</Application>
  <PresentationFormat>Widescreen</PresentationFormat>
  <Paragraphs>332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Helvetica Neue</vt:lpstr>
      <vt:lpstr>Mangal</vt:lpstr>
      <vt:lpstr>Tw Cen MT</vt:lpstr>
      <vt:lpstr>Tw Cen MT Condensed</vt:lpstr>
      <vt:lpstr>Wingdings 3</vt:lpstr>
      <vt:lpstr>Arial</vt:lpstr>
      <vt:lpstr>Integral</vt:lpstr>
      <vt:lpstr>Keynote 2017 CCIS Spring Conference</vt:lpstr>
      <vt:lpstr>Political Backdrop</vt:lpstr>
      <vt:lpstr>PowerPoint Presentation</vt:lpstr>
      <vt:lpstr>Initial Thoughts</vt:lpstr>
      <vt:lpstr>Sco monthly tax receipts</vt:lpstr>
      <vt:lpstr>State general fund revenues projected</vt:lpstr>
      <vt:lpstr>General fund spending and reserves</vt:lpstr>
      <vt:lpstr>“Budget Solutions”</vt:lpstr>
      <vt:lpstr>Governor’s Budget 2017-18 K-12 Education budget</vt:lpstr>
      <vt:lpstr>K-12 proposal – Overview </vt:lpstr>
      <vt:lpstr>Prop 98 Changes Over Time (Billions of Dollars)</vt:lpstr>
      <vt:lpstr>How does the governor reduce prop 98 expenditures to the lower guarantee in 2015-16 and 2016-17?</vt:lpstr>
      <vt:lpstr> lcff Entitlement target</vt:lpstr>
      <vt:lpstr>Lcff in one chart</vt:lpstr>
      <vt:lpstr>Lcff gap closure estimates (Billions of dollars)</vt:lpstr>
      <vt:lpstr>Stand-alone categorical Programs</vt:lpstr>
      <vt:lpstr>One-time discretionary funding</vt:lpstr>
      <vt:lpstr>Governor’s Budget 2017-18 other KEY budget issues and programs</vt:lpstr>
      <vt:lpstr>Rising pension costs: what has changed?</vt:lpstr>
      <vt:lpstr>Rising pension costs: key Actions</vt:lpstr>
      <vt:lpstr>Calstrs and calpers contribution rates</vt:lpstr>
      <vt:lpstr>Rising pension costs: 2017-18 Budget Act</vt:lpstr>
      <vt:lpstr>Rising pension costs: issues to watch in 2017</vt:lpstr>
      <vt:lpstr>School facilities</vt:lpstr>
      <vt:lpstr>Special education</vt:lpstr>
      <vt:lpstr>Educator Shortage</vt:lpstr>
      <vt:lpstr>Child care and early learning</vt:lpstr>
      <vt:lpstr>Other programs and issues</vt:lpstr>
      <vt:lpstr>What’s next</vt:lpstr>
      <vt:lpstr>Presented by Capitol Advisors: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ESSA/Federal Issues &amp; Updates</dc:title>
  <dc:creator>Microsoft Office User</dc:creator>
  <cp:lastModifiedBy>Barrett Snider</cp:lastModifiedBy>
  <cp:revision>71</cp:revision>
  <cp:lastPrinted>2016-09-24T05:40:22Z</cp:lastPrinted>
  <dcterms:created xsi:type="dcterms:W3CDTF">2016-09-23T20:18:12Z</dcterms:created>
  <dcterms:modified xsi:type="dcterms:W3CDTF">2017-01-30T05:37:31Z</dcterms:modified>
</cp:coreProperties>
</file>