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5143500" type="screen16x9"/>
  <p:notesSz cx="6858000" cy="9144000"/>
  <p:embeddedFontLst>
    <p:embeddedFont>
      <p:font typeface="Garamond" panose="02020404030301010803" pitchFamily="18" charset="0"/>
      <p:regular r:id="rId9"/>
      <p:bold r:id="rId10"/>
      <p:italic r:id="rId11"/>
    </p:embeddedFont>
    <p:embeddedFont>
      <p:font typeface="Constantia" panose="02030602050306030303" pitchFamily="18" charset="0"/>
      <p:regular r:id="rId12"/>
      <p:bold r:id="rId13"/>
      <p:italic r:id="rId14"/>
      <p:boldItalic r:id="rId15"/>
    </p:embeddedFont>
    <p:embeddedFont>
      <p:font typeface="Droid Sans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342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68172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97565" y="685488"/>
            <a:ext cx="606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799" y="434339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97565" y="685488"/>
            <a:ext cx="606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799" y="434339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Machele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97565" y="685488"/>
            <a:ext cx="606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799" y="434339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Machele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97565" y="685488"/>
            <a:ext cx="606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799" y="434339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Machele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97565" y="685488"/>
            <a:ext cx="606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799" y="4343399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Machele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325" tIns="45650" rIns="91325" bIns="45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3366867" y="400050"/>
            <a:ext cx="5105400" cy="21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1F0"/>
              </a:buClr>
              <a:buFont typeface="Arial"/>
              <a:buNone/>
              <a:defRPr sz="4200" b="1" i="0" u="none" strike="noStrike" cap="none">
                <a:solidFill>
                  <a:srgbClr val="F8F1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3354442" y="2654898"/>
            <a:ext cx="5114700" cy="82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4652D"/>
              </a:buClr>
              <a:buFont typeface="Noto Sans Symbols"/>
              <a:buNone/>
              <a:defRPr sz="2300" b="0" i="0" u="none" strike="noStrike" cap="non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4652D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4652D"/>
              </a:buClr>
              <a:buFont typeface="Noto Sans Symbols"/>
              <a:buNone/>
              <a:defRPr sz="2000" b="0" i="0" u="none" strike="noStrike" cap="non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4652D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Noto Sans Symbols"/>
              <a:buNone/>
              <a:defRPr sz="1800" b="0" i="0" u="none" strike="noStrike" cap="non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0" i="0" u="none" strike="noStrike" cap="non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5870575" y="4918470"/>
            <a:ext cx="2003400" cy="17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2819400" y="4918470"/>
            <a:ext cx="2927400" cy="1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7880350" y="4917281"/>
            <a:ext cx="588900" cy="171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52806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2667000" y="4767262"/>
            <a:ext cx="33528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7924800" y="4767262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40506"/>
            <a:ext cx="72390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76" name="Shape 7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hape 8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2663825" y="0"/>
            <a:ext cx="6480300" cy="5143500"/>
            <a:chOff x="2663825" y="0"/>
            <a:chExt cx="6480300" cy="6858000"/>
          </a:xfrm>
        </p:grpSpPr>
        <p:pic>
          <p:nvPicPr>
            <p:cNvPr id="52" name="Shape 5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663825" y="0"/>
              <a:ext cx="64803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" name="Shape 53"/>
            <p:cNvSpPr txBox="1"/>
            <p:nvPr/>
          </p:nvSpPr>
          <p:spPr>
            <a:xfrm>
              <a:off x="2667000" y="0"/>
              <a:ext cx="6477000" cy="6858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4" name="Shape 54"/>
          <p:cNvCxnSpPr/>
          <p:nvPr/>
        </p:nvCxnSpPr>
        <p:spPr>
          <a:xfrm rot="-5400000">
            <a:off x="95250" y="2571749"/>
            <a:ext cx="5143500" cy="0"/>
          </a:xfrm>
          <a:prstGeom prst="straightConnector1">
            <a:avLst/>
          </a:prstGeom>
          <a:noFill/>
          <a:ln w="11425" cap="flat" cmpd="sng">
            <a:solidFill>
              <a:srgbClr val="F9F9F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40506"/>
            <a:ext cx="72390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1F0"/>
              </a:buClr>
              <a:buFont typeface="Arial"/>
              <a:buNone/>
              <a:defRPr sz="3800" b="1" i="0" u="none" strike="noStrike" cap="none">
                <a:solidFill>
                  <a:srgbClr val="F8F1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207293"/>
            <a:ext cx="7239000" cy="363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6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⦿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0700" marR="0" lvl="1" indent="31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4652D"/>
              </a:buClr>
              <a:buSzPct val="10000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58825" marR="0" lvl="2" indent="-349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4652D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4887" marR="0" lvl="3" indent="-1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4652D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79525" marR="0" lvl="4" indent="-476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4652D"/>
              </a:buClr>
              <a:buSzPct val="10000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472184" marR="0" lvl="5" indent="1371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673350" marR="0" lvl="6" indent="-96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47088" marR="0" lvl="7" indent="1981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6C6C6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574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5870575" y="4918470"/>
            <a:ext cx="2003400" cy="17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2819400" y="4918470"/>
            <a:ext cx="2927400" cy="1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7880350" y="4917281"/>
            <a:ext cx="588900" cy="171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 rot="-5400000">
            <a:off x="-993200" y="1447481"/>
            <a:ext cx="4635600" cy="2304900"/>
          </a:xfrm>
          <a:prstGeom prst="rect">
            <a:avLst/>
          </a:prstGeom>
          <a:solidFill>
            <a:srgbClr val="CCCCCC"/>
          </a:solidFill>
          <a:ln w="15240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0">
                <a:solidFill>
                  <a:srgbClr val="CCCCCC"/>
                </a:solidFill>
                <a:highlight>
                  <a:srgbClr val="D9D9D9"/>
                </a:highlight>
                <a:latin typeface="Constantia"/>
                <a:ea typeface="Constantia"/>
                <a:cs typeface="Constantia"/>
                <a:sym typeface="Constantia"/>
              </a:rPr>
              <a:t>CCIS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533400" y="1085850"/>
            <a:ext cx="8077200" cy="1371600"/>
          </a:xfrm>
          <a:prstGeom prst="rect">
            <a:avLst/>
          </a:prstGeom>
          <a:noFill/>
          <a:ln w="76200" cap="flat" cmpd="sng">
            <a:solidFill>
              <a:srgbClr val="02485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18275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4CE0EA"/>
              </a:buClr>
              <a:buSzPct val="25000"/>
              <a:buFont typeface="Constantia"/>
              <a:buNone/>
            </a:pPr>
            <a:r>
              <a:rPr lang="en" sz="5600" b="1" i="0" u="none" strike="noStrike" cap="none">
                <a:solidFill>
                  <a:srgbClr val="1ECAF8"/>
                </a:solidFill>
                <a:latin typeface="Droid Sans"/>
                <a:ea typeface="Droid Sans"/>
                <a:cs typeface="Droid Sans"/>
                <a:sym typeface="Droid Sans"/>
              </a:rPr>
              <a:t>California Consortium for Independent Study</a:t>
            </a:r>
            <a:r>
              <a:rPr lang="en" sz="5600" b="1" i="0" u="none" strike="noStrike" cap="none">
                <a:solidFill>
                  <a:srgbClr val="4CE0EA"/>
                </a:solidFill>
                <a:latin typeface="Droid Sans"/>
                <a:ea typeface="Droid Sans"/>
                <a:cs typeface="Droid Sans"/>
                <a:sym typeface="Droid Sans"/>
              </a:rPr>
              <a:t> 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152400" y="3243504"/>
            <a:ext cx="8458200" cy="1303500"/>
          </a:xfrm>
          <a:prstGeom prst="rect">
            <a:avLst/>
          </a:prstGeom>
          <a:noFill/>
          <a:ln>
            <a:noFill/>
          </a:ln>
        </p:spPr>
        <p:txBody>
          <a:bodyPr lIns="0" tIns="45700" rIns="18275" bIns="45700" anchor="t" anchorCtr="0">
            <a:noAutofit/>
          </a:bodyPr>
          <a:lstStyle/>
          <a:p>
            <a:pPr marL="0" marR="45720" lvl="0" indent="0" algn="r" rtl="0">
              <a:spcBef>
                <a:spcPts val="0"/>
              </a:spcBef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" sz="44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Compliance Training </a:t>
            </a:r>
            <a:r>
              <a:rPr lang="en" sz="4400" b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Spring 2017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1714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1B2C8"/>
              </a:buClr>
              <a:buSzPct val="25000"/>
              <a:buFont typeface="Constantia"/>
              <a:buNone/>
            </a:pPr>
            <a:r>
              <a:rPr lang="en" sz="6000" b="1" i="0" u="none" strike="noStrike" cap="none">
                <a:solidFill>
                  <a:srgbClr val="1ECAF8"/>
                </a:solidFill>
                <a:latin typeface="Constantia"/>
                <a:ea typeface="Constantia"/>
                <a:cs typeface="Constantia"/>
                <a:sym typeface="Constantia"/>
              </a:rPr>
              <a:t>Audit</a:t>
            </a:r>
            <a:r>
              <a:rPr lang="en" sz="6000" b="1" i="0" u="none" strike="noStrike" cap="none">
                <a:solidFill>
                  <a:srgbClr val="4CE0EA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" sz="6000" b="1" i="0" u="none" strike="noStrike" cap="none">
                <a:solidFill>
                  <a:srgbClr val="1ECAF8"/>
                </a:solidFill>
                <a:latin typeface="Constantia"/>
                <a:ea typeface="Constantia"/>
                <a:cs typeface="Constantia"/>
                <a:sym typeface="Constantia"/>
              </a:rPr>
              <a:t>Exceptions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3828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560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" sz="148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en" sz="1665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1. </a:t>
            </a:r>
            <a:r>
              <a:rPr lang="en" sz="1665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Failing to keep separate Registers/Attendance Records. </a:t>
            </a:r>
            <a:br>
              <a:rPr lang="en" sz="1665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" sz="1665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/>
            </a:r>
            <a:br>
              <a:rPr lang="en" sz="1665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" sz="1665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2. For districts and county offices of education, combining seat-time attendance with independent study attendance without properly distinguishing between the two types of attendance and without reporting them separately.</a:t>
            </a:r>
            <a:br>
              <a:rPr lang="en" sz="1665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" sz="1665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/>
            </a:r>
            <a:br>
              <a:rPr lang="en" sz="1665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" sz="1665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3. For charter schools, failing to use independent study written agreements when the requirement for classroom-based instruction is not met. </a:t>
            </a:r>
            <a:br>
              <a:rPr lang="en" sz="1665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" sz="1665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/>
            </a:r>
            <a:br>
              <a:rPr lang="en" sz="1665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" sz="1665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4. Claiming ADA for students on independent study who also were on some form of suspension or who were expelled during the period for which ADA was claimed. </a:t>
            </a:r>
            <a:br>
              <a:rPr lang="en" sz="1665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" sz="1665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/>
            </a:r>
            <a:br>
              <a:rPr lang="en" sz="1665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" sz="1665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5. Claiming more than the 10 percent independent study ADA allowed by a continuation school or opportunity school or program. </a:t>
            </a:r>
            <a:br>
              <a:rPr lang="en" sz="1665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" sz="1665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/>
            </a:r>
            <a:br>
              <a:rPr lang="en" sz="1665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" sz="1665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/>
            </a:r>
            <a:br>
              <a:rPr lang="en" sz="1665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lang="en" sz="1665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1B2C8"/>
              </a:buClr>
              <a:buSzPct val="25000"/>
              <a:buFont typeface="Constantia"/>
              <a:buNone/>
            </a:pPr>
            <a:r>
              <a:rPr lang="en" sz="6000" b="1" i="0" u="none" strike="noStrike" cap="none">
                <a:solidFill>
                  <a:srgbClr val="1ECAF8"/>
                </a:solidFill>
                <a:latin typeface="Constantia"/>
                <a:ea typeface="Constantia"/>
                <a:cs typeface="Constantia"/>
                <a:sym typeface="Constantia"/>
              </a:rPr>
              <a:t>Audit Exceptions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085850"/>
            <a:ext cx="8229600" cy="402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" sz="1665" b="1">
                <a:solidFill>
                  <a:schemeClr val="lt1"/>
                </a:solidFill>
              </a:rPr>
              <a:t>6. Improperly reporting independent study ADA on the designated line of the attendance reporting form. </a:t>
            </a:r>
          </a:p>
          <a:p>
            <a:pPr marL="22860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endParaRPr sz="1665" b="1">
              <a:solidFill>
                <a:schemeClr val="lt1"/>
              </a:solidFill>
            </a:endParaRPr>
          </a:p>
          <a:p>
            <a:pPr marL="1828800" marR="0" lvl="0" indent="457200" algn="l" rtl="0">
              <a:lnSpc>
                <a:spcPct val="80000"/>
              </a:lnSpc>
              <a:spcBef>
                <a:spcPts val="341"/>
              </a:spcBef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" sz="1704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7. </a:t>
            </a:r>
            <a:r>
              <a:rPr lang="en" sz="1704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Calculating the independent study pupils to</a:t>
            </a:r>
          </a:p>
          <a:p>
            <a:pPr marL="2286000" marR="0" lvl="0" indent="0" algn="l" rtl="0">
              <a:lnSpc>
                <a:spcPct val="80000"/>
              </a:lnSpc>
              <a:spcBef>
                <a:spcPts val="341"/>
              </a:spcBef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" sz="1704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full-time certificated employees ratio incorrectly.</a:t>
            </a:r>
            <a:br>
              <a:rPr lang="en" sz="1704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" sz="1704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/>
            </a:r>
            <a:br>
              <a:rPr lang="en" sz="1704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" sz="1704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8. Failing to match records of work completed to a student’s dates of attendance.</a:t>
            </a:r>
            <a:br>
              <a:rPr lang="en" sz="1704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" sz="1704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/>
            </a:r>
            <a:br>
              <a:rPr lang="en" sz="1704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" sz="1704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9. Crediting a student with more than the allowable ADA per day/week/month. </a:t>
            </a:r>
            <a:br>
              <a:rPr lang="en" sz="1704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" sz="1704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/>
            </a:r>
            <a:br>
              <a:rPr lang="en" sz="1704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" sz="1704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10. Claiming ADA for days when a student did not complete a day’s worth of independent study assignments. </a:t>
            </a:r>
            <a:br>
              <a:rPr lang="en" sz="1704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" sz="1704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/>
            </a:r>
            <a:br>
              <a:rPr lang="en" sz="1704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" sz="1704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11. Failing to have an independent study written agreement on file for each student. </a:t>
            </a:r>
            <a:br>
              <a:rPr lang="en" sz="1704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" sz="1704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/>
            </a:r>
            <a:br>
              <a:rPr lang="en" sz="1704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en" sz="1395" b="0" i="0" u="none" strike="noStrike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" sz="1395" b="0" i="0" u="none" strike="noStrike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lang="en" sz="1395" b="0" i="0" u="none" strike="noStrike" cap="none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-117224"/>
            <a:ext cx="8229600" cy="8646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1B2C8"/>
              </a:buClr>
              <a:buSzPct val="25000"/>
              <a:buFont typeface="Constantia"/>
              <a:buNone/>
            </a:pPr>
            <a:r>
              <a:rPr lang="en" sz="6000" b="1" i="0" u="none" strike="noStrike" cap="none">
                <a:solidFill>
                  <a:srgbClr val="1ECAF8"/>
                </a:solidFill>
                <a:latin typeface="Constantia"/>
                <a:ea typeface="Constantia"/>
                <a:cs typeface="Constantia"/>
                <a:sym typeface="Constantia"/>
              </a:rPr>
              <a:t>Audit Exceptions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08350" y="783975"/>
            <a:ext cx="8229600" cy="405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" sz="1704" b="1">
                <a:solidFill>
                  <a:schemeClr val="lt1"/>
                </a:solidFill>
              </a:rPr>
              <a:t>12. Claiming ADA before obtaining dated signatures  from all required participants on the independent study written agreement. </a:t>
            </a:r>
            <a:br>
              <a:rPr lang="en" sz="1704" b="1">
                <a:solidFill>
                  <a:schemeClr val="lt1"/>
                </a:solidFill>
              </a:rPr>
            </a:br>
            <a:r>
              <a:rPr lang="en" sz="1704" b="1">
                <a:solidFill>
                  <a:schemeClr val="lt1"/>
                </a:solidFill>
              </a:rPr>
              <a:t/>
            </a:r>
            <a:br>
              <a:rPr lang="en" sz="1704" b="1">
                <a:solidFill>
                  <a:schemeClr val="lt1"/>
                </a:solidFill>
              </a:rPr>
            </a:br>
            <a:r>
              <a:rPr lang="en" sz="1704" b="1">
                <a:solidFill>
                  <a:schemeClr val="lt1"/>
                </a:solidFill>
              </a:rPr>
              <a:t>13. For districts and county offices of education, claiming ADA for an independent study written agreement that is for less than five consecutive days.</a:t>
            </a:r>
            <a:r>
              <a:rPr lang="en" sz="1395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" sz="1395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lang="en" sz="1395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017520" marR="0" lvl="0" indent="-274320" algn="l" rtl="0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" sz="148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14. </a:t>
            </a:r>
            <a:r>
              <a:rPr lang="en" sz="185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Missing beginning or end dates on an</a:t>
            </a:r>
          </a:p>
          <a:p>
            <a:pPr marL="3017520" marR="0" lvl="0" indent="-274320" algn="l" rtl="0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" sz="185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independent study written agreement. </a:t>
            </a:r>
            <a:br>
              <a:rPr lang="en" sz="185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lang="en" sz="1850" b="1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017520" marR="0" lvl="0" indent="-274320" algn="l" rtl="0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" sz="185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15. Missing second-semester independent study</a:t>
            </a:r>
            <a:r>
              <a:rPr lang="en" sz="1850" b="1">
                <a:solidFill>
                  <a:schemeClr val="lt1"/>
                </a:solidFill>
              </a:rPr>
              <a:t> </a:t>
            </a:r>
            <a:r>
              <a:rPr lang="en" sz="185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written agreements.( for past years audit, or if</a:t>
            </a:r>
            <a:r>
              <a:rPr lang="en" sz="1850" b="1">
                <a:solidFill>
                  <a:schemeClr val="lt1"/>
                </a:solidFill>
              </a:rPr>
              <a:t> </a:t>
            </a:r>
            <a:r>
              <a:rPr lang="en" sz="185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still using a semester agreement.)</a:t>
            </a:r>
          </a:p>
          <a:p>
            <a:pPr marL="3017520" marR="0" lvl="0" indent="-274320" algn="l" rtl="0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25000"/>
              <a:buFont typeface="Noto Sans Symbols"/>
              <a:buNone/>
            </a:pPr>
            <a:endParaRPr sz="1850" b="1">
              <a:solidFill>
                <a:schemeClr val="lt1"/>
              </a:solidFill>
            </a:endParaRPr>
          </a:p>
          <a:p>
            <a:pPr marL="3017520" marR="0" lvl="0" indent="-274320" algn="l" rtl="0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" sz="185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16. Failing to have work samples for each</a:t>
            </a:r>
          </a:p>
          <a:p>
            <a:pPr marL="3017520" marR="0" lvl="0" indent="-274320" algn="l" rtl="0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" sz="185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student. </a:t>
            </a:r>
          </a:p>
          <a:p>
            <a:pPr marL="3017520" marR="0" lvl="0" indent="-274320" algn="l" rtl="0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25000"/>
              <a:buFont typeface="Noto Sans Symbols"/>
              <a:buNone/>
            </a:pPr>
            <a:endParaRPr sz="1850" b="1">
              <a:solidFill>
                <a:schemeClr val="lt1"/>
              </a:solidFill>
            </a:endParaRPr>
          </a:p>
          <a:p>
            <a:pPr marL="274320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25000"/>
              <a:buFont typeface="Noto Sans Symbols"/>
              <a:buNone/>
            </a:pPr>
            <a:endParaRPr sz="1480" b="1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194101"/>
            <a:ext cx="8229600" cy="8409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21B2C8"/>
              </a:buClr>
              <a:buSzPct val="25000"/>
              <a:buFont typeface="Constantia"/>
              <a:buNone/>
            </a:pPr>
            <a:r>
              <a:rPr lang="en" sz="6000" b="1" i="0" u="none" strike="noStrike" cap="none">
                <a:solidFill>
                  <a:srgbClr val="1ECAF8"/>
                </a:solidFill>
                <a:latin typeface="Constantia"/>
                <a:ea typeface="Constantia"/>
                <a:cs typeface="Constantia"/>
                <a:sym typeface="Constantia"/>
              </a:rPr>
              <a:t>Audit Exceptions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2605850" y="1116037"/>
            <a:ext cx="6081000" cy="3798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" sz="1850" b="1">
                <a:solidFill>
                  <a:schemeClr val="lt1"/>
                </a:solidFill>
              </a:rPr>
              <a:t>17. Failing to indicate review of student work by the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" sz="1850" b="1">
                <a:solidFill>
                  <a:schemeClr val="lt1"/>
                </a:solidFill>
              </a:rPr>
              <a:t>supervising teacher on work samples. </a:t>
            </a:r>
            <a:br>
              <a:rPr lang="en" sz="1850" b="1">
                <a:solidFill>
                  <a:schemeClr val="lt1"/>
                </a:solidFill>
              </a:rPr>
            </a:br>
            <a:endParaRPr lang="en" sz="1850" b="1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" sz="1850" b="1">
                <a:solidFill>
                  <a:schemeClr val="lt1"/>
                </a:solidFill>
              </a:rPr>
              <a:t>18. Using sectarian materials for assignments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" sz="1850" b="1">
                <a:solidFill>
                  <a:schemeClr val="lt1"/>
                </a:solidFill>
              </a:rPr>
              <a:t>claimed for ADA purposes. </a:t>
            </a:r>
            <a:br>
              <a:rPr lang="en" sz="1850" b="1">
                <a:solidFill>
                  <a:schemeClr val="lt1"/>
                </a:solidFill>
              </a:rPr>
            </a:br>
            <a:endParaRPr lang="en" sz="1850" b="1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" sz="1850" b="1">
                <a:solidFill>
                  <a:schemeClr val="lt1"/>
                </a:solidFill>
              </a:rPr>
              <a:t>19. Failing to provide for a classroom alternative to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" sz="1850" b="1">
                <a:solidFill>
                  <a:schemeClr val="lt1"/>
                </a:solidFill>
              </a:rPr>
              <a:t>independent study</a:t>
            </a:r>
            <a:r>
              <a:rPr lang="en" sz="1480" b="1">
                <a:solidFill>
                  <a:schemeClr val="lt1"/>
                </a:solidFill>
              </a:rPr>
              <a:t>.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25000"/>
              <a:buFont typeface="Noto Sans Symbols"/>
              <a:buNone/>
            </a:pPr>
            <a:endParaRPr sz="1704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pulent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On-screen Show (16:9)</PresentationFormat>
  <Paragraphs>34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Garamond</vt:lpstr>
      <vt:lpstr>Constantia</vt:lpstr>
      <vt:lpstr>Droid Sans</vt:lpstr>
      <vt:lpstr>Calibri</vt:lpstr>
      <vt:lpstr>Noto Sans Symbols</vt:lpstr>
      <vt:lpstr>simple-light-2</vt:lpstr>
      <vt:lpstr>1_Opulent</vt:lpstr>
      <vt:lpstr>California Consortium for Independent Study </vt:lpstr>
      <vt:lpstr>Audit Exceptions</vt:lpstr>
      <vt:lpstr>Audit Exceptions</vt:lpstr>
      <vt:lpstr>Audit Exceptions</vt:lpstr>
      <vt:lpstr>Audit Exceptions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 Consortium for Independent Study </dc:title>
  <dc:creator>Owen, Jade</dc:creator>
  <cp:lastModifiedBy>Owen, Jade</cp:lastModifiedBy>
  <cp:revision>1</cp:revision>
  <dcterms:modified xsi:type="dcterms:W3CDTF">2017-02-06T17:17:49Z</dcterms:modified>
</cp:coreProperties>
</file>